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61" r:id="rId3"/>
    <p:sldId id="257" r:id="rId4"/>
    <p:sldId id="258" r:id="rId5"/>
    <p:sldId id="264" r:id="rId6"/>
    <p:sldId id="262" r:id="rId7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CE2468-A1FC-410B-BCA6-DF9C4372F8E8}" v="275" dt="2025-03-13T15:37:49.85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222" y="3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242E9-02DA-AE8B-A5BA-3CD9CE5492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0C7157-433F-3CDE-0B73-BD435C86B0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2E788-4A43-596B-0BC3-152476E9A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2E489-98FA-F284-FDAD-A9B9FEBBE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AF464-BBBA-7848-3483-F21F088DC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683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B4973-22BE-A226-83F6-E570746B5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793E0-D31B-E476-4B1C-6B5985949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AD87C-B783-08EC-CF78-E12304F58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5B616-A18F-845C-6865-5A765521A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8C7B6-C217-17BE-9789-33B25C9B2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7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4A15A-B736-AD93-9F5D-9A45B7F7F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E504B-56E3-A2A6-A7DC-B830A3E7AB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BE5BB-60C1-786F-3557-819C3E2BC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48EDE-07D2-8081-5F91-4736138CB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17F24-0E4A-F3BC-4C10-158972198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15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558AC-D0C4-9C5C-9FE5-70A565824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5FCF9-904B-AB96-DA58-F1D8D219F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6ABDBD-1033-C3CC-4537-58EB490DB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74F10D-B482-C042-4D7E-1A69A646E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40712-40B7-B0F4-4810-38FEA0E02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E4D186-9241-D9DA-7419-EC816BC6C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318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778DE-10CB-32D1-DB2F-EF50B30F4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2653B7-E696-89FA-8A86-851B2D3D7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6CD176-3880-4FAB-06C5-1CC3E0817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8C9808-CA1D-B497-AE7E-4B76DC452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3DD56A-EBC1-493F-0E54-7A9A428501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AEAD31-CCEE-1386-E105-6F626F7A2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851D47-4F9E-DCC7-BDA6-4E894B157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180A01-6145-7D24-E590-A6470436A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58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43EF6-AD47-4551-2AFA-3D8ED8AF8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8E569B-AACD-0772-D6C1-538F72AA1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0941D3-716D-AC2E-5652-2E9553982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2DBDB6-1652-D352-8BEC-0F3B2CFBD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75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84114D-DD07-C755-9020-0B14FD258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62C7F3-2B66-7156-0A50-55A1CA5EB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7FEEE-BC5D-433D-22D9-8F8B9EC1A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89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CE2D-B7FC-8059-AE58-360FB7921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54F7E-BAF3-D49F-DFF7-032EDC482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3DDEF-B7ED-D8B0-B4FE-DF7EEA54F6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DC1CF1-D248-4DCD-AB9A-BC852F967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8E9339-49EF-173A-2168-7B0157E6E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70731C-262E-5D3C-2F91-FB37090B4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464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6688-5D6C-6125-4E3B-921D44656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4E8CEE-056B-62D0-C578-7F6BD01C72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F50BA-9273-1DDB-2D5E-FDE40979F9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63523E-9073-7032-E138-E2FF4625D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0D1956-ECEB-A0C1-2DBA-4DC584517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1224E6-1BD0-E804-0654-D878A0D9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4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0E14C-B856-F5A3-890E-2661C53A6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1C81BD-14D5-88CA-26CB-EFA1A1DEB0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FE5B9-254A-0B99-1769-C3BCAE27B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9EE6E-432D-B278-4F6A-75A54604C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21AEF-3222-0C78-E21B-2EDB72137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79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032E01-EEFD-52F5-B546-13DB99767A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81CA25-C094-1171-7A59-7F34CFD750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B5C69-7738-8E73-5FDF-8327957D7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7897F-F05C-6846-3E2C-5F8BC0950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947F9-013C-0F42-8B79-895CDFBB7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48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77785D-F385-C7B9-0901-FD165F8FF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43BE3-B70E-8CAE-513F-2E9FC7D426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5758F-0C5B-3C29-50D5-E3393396FA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B5E9A-8DD9-07BE-A64F-43E2326E30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56955-F371-BFB9-2E1F-156720F26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982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D1D1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90095" y="6700393"/>
            <a:ext cx="4549129" cy="3586606"/>
          </a:xfrm>
          <a:prstGeom prst="rect">
            <a:avLst/>
          </a:prstGeom>
        </p:spPr>
      </p:pic>
      <p:pic>
        <p:nvPic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10813" y="6700393"/>
            <a:ext cx="4277186" cy="3586606"/>
          </a:xfrm>
          <a:prstGeom prst="rect">
            <a:avLst/>
          </a:prstGeom>
        </p:spPr>
      </p:pic>
      <p:pic>
        <p:nvPic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90095" y="0"/>
            <a:ext cx="4549129" cy="6512901"/>
          </a:xfrm>
          <a:prstGeom prst="rect">
            <a:avLst/>
          </a:prstGeom>
        </p:spPr>
      </p:pic>
      <p:pic>
        <p:nvPic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010813" y="0"/>
            <a:ext cx="4277186" cy="6512901"/>
          </a:xfrm>
          <a:prstGeom prst="rect">
            <a:avLst/>
          </a:prstGeom>
        </p:spPr>
      </p:pic>
      <p:pic>
        <p:nvPic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4277186" cy="3586606"/>
          </a:xfrm>
          <a:prstGeom prst="rect">
            <a:avLst/>
          </a:prstGeom>
        </p:spPr>
      </p:pic>
      <p:pic>
        <p:nvPic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55701" y="74210"/>
            <a:ext cx="4549129" cy="3586606"/>
          </a:xfrm>
          <a:prstGeom prst="rect">
            <a:avLst/>
          </a:prstGeom>
        </p:spPr>
      </p:pic>
      <p:pic>
        <p:nvPic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3784387"/>
            <a:ext cx="4277186" cy="6502611"/>
          </a:xfrm>
          <a:prstGeom prst="rect">
            <a:avLst/>
          </a:prstGeom>
        </p:spPr>
      </p:pic>
      <p:pic>
        <p:nvPic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248272" y="3845541"/>
            <a:ext cx="4549129" cy="6502611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C894CA68-A865-AE77-6CE0-9605A83A033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590800" y="1503280"/>
            <a:ext cx="12509430" cy="23083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Operations and Oversight of Santa Ynez Unit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87E762-1815-FF38-110C-4671BF165296}"/>
              </a:ext>
            </a:extLst>
          </p:cNvPr>
          <p:cNvSpPr txBox="1"/>
          <p:nvPr/>
        </p:nvSpPr>
        <p:spPr>
          <a:xfrm>
            <a:off x="1676400" y="5295900"/>
            <a:ext cx="13106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California Natural Resources Agency (CNRA)</a:t>
            </a:r>
          </a:p>
          <a:p>
            <a:pPr algn="ctr"/>
            <a:r>
              <a:rPr lang="en-US" sz="5400" b="1" dirty="0">
                <a:solidFill>
                  <a:schemeClr val="bg1"/>
                </a:solidFill>
              </a:rPr>
              <a:t>Presentation</a:t>
            </a:r>
          </a:p>
          <a:p>
            <a:pPr algn="ctr"/>
            <a:endParaRPr lang="en-US" sz="5400" b="1" dirty="0">
              <a:solidFill>
                <a:schemeClr val="bg1"/>
              </a:solidFill>
            </a:endParaRPr>
          </a:p>
          <a:p>
            <a:pPr algn="ctr"/>
            <a:r>
              <a:rPr lang="en-US" sz="5400" b="1" dirty="0">
                <a:solidFill>
                  <a:schemeClr val="bg1"/>
                </a:solidFill>
              </a:rPr>
              <a:t>March 13,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999926" y="-3999282"/>
            <a:ext cx="10287000" cy="18286850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466" y="0"/>
            <a:ext cx="13606268" cy="10286358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474237" y="-2528760"/>
            <a:ext cx="7341846" cy="18290319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521CD8-7247-D66B-09B6-FAB56AE811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525" y="655835"/>
            <a:ext cx="14401800" cy="8974688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67AB4DA-6C1E-3105-A86A-2F2B60A3E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-1988345"/>
            <a:ext cx="15773400" cy="19883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Santa Ynez Unit</a:t>
            </a:r>
          </a:p>
        </p:txBody>
      </p:sp>
    </p:spTree>
    <p:extLst>
      <p:ext uri="{BB962C8B-B14F-4D97-AF65-F5344CB8AC3E}">
        <p14:creationId xmlns:p14="http://schemas.microsoft.com/office/powerpoint/2010/main" val="227046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6" y="2115123"/>
            <a:ext cx="10287000" cy="6056754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8" y="2130329"/>
            <a:ext cx="10286999" cy="605675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51885" y="5382128"/>
            <a:ext cx="3752969" cy="6056762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752605" y="1454577"/>
            <a:ext cx="5850535" cy="6268437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40" y="2099915"/>
            <a:ext cx="10287005" cy="605675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46DE91-2609-4396-C2E3-A57DE82E3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05600" y="876300"/>
            <a:ext cx="11277600" cy="899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741FE4-6A47-BF81-BA01-51754C85CF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125200" y="676426"/>
            <a:ext cx="5334000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Overview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F2FB3C-519A-6959-A12E-2C3C37FCFF45}"/>
              </a:ext>
            </a:extLst>
          </p:cNvPr>
          <p:cNvSpPr txBox="1"/>
          <p:nvPr/>
        </p:nvSpPr>
        <p:spPr>
          <a:xfrm>
            <a:off x="6934200" y="1943100"/>
            <a:ext cx="11049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8 state agencies oversee different parts of the Santa Ynez Unit operations and have different authorities over these components.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Each of the 8 state agencies is focused on protecting public health, safety and the environment.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Owner-operators of the oil pipelines (CA-324 and CA-325) within the Santa Ynez Unit must meet specific state laws and rules before any restart of operations.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6" y="2115123"/>
            <a:ext cx="10287000" cy="6056754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8" y="2130329"/>
            <a:ext cx="10286999" cy="605675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51885" y="5382128"/>
            <a:ext cx="3752969" cy="6056762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752605" y="1454577"/>
            <a:ext cx="5850535" cy="6268437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E0AF4C-BD64-DA77-6B35-055AF6C6A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4600" y="2171700"/>
            <a:ext cx="11583551" cy="7848600"/>
          </a:xfrm>
        </p:spPr>
        <p:txBody>
          <a:bodyPr anchor="ctr">
            <a:normAutofit fontScale="62500" lnSpcReduction="20000"/>
          </a:bodyPr>
          <a:lstStyle/>
          <a:p>
            <a:pPr marL="514350" indent="-514350">
              <a:spcAft>
                <a:spcPts val="1800"/>
              </a:spcAft>
              <a:buFont typeface="+mj-lt"/>
              <a:buAutoNum type="arabicParenR"/>
            </a:pPr>
            <a:r>
              <a:rPr lang="en-US" sz="4500" dirty="0"/>
              <a:t>California Coastal Commission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arenR"/>
            </a:pPr>
            <a:r>
              <a:rPr lang="en-US" sz="4500" dirty="0"/>
              <a:t>State Lands Commission 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arenR"/>
            </a:pPr>
            <a:r>
              <a:rPr lang="en-US" sz="4500" dirty="0"/>
              <a:t>California Department of Fish and Wildlife (CDFW) </a:t>
            </a:r>
          </a:p>
          <a:p>
            <a:pPr lvl="1">
              <a:spcAft>
                <a:spcPts val="1800"/>
              </a:spcAft>
            </a:pPr>
            <a:r>
              <a:rPr lang="en-US" sz="4500" dirty="0"/>
              <a:t>Office of Oil Spill Prevention and Response (OSPR) 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arenR"/>
            </a:pPr>
            <a:r>
              <a:rPr lang="en-US" sz="4500" dirty="0"/>
              <a:t> California Department of Forestry and Fire Protection (CAL FIRE) </a:t>
            </a:r>
          </a:p>
          <a:p>
            <a:pPr lvl="1">
              <a:spcAft>
                <a:spcPts val="1800"/>
              </a:spcAft>
            </a:pPr>
            <a:r>
              <a:rPr lang="en-US" sz="4500" dirty="0"/>
              <a:t>Office of the State Fire Marshal (OSFM)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arenR"/>
            </a:pPr>
            <a:r>
              <a:rPr lang="en-US" sz="4500" dirty="0"/>
              <a:t>California Department of Conservation </a:t>
            </a:r>
          </a:p>
          <a:p>
            <a:pPr lvl="1">
              <a:spcAft>
                <a:spcPts val="1800"/>
              </a:spcAft>
            </a:pPr>
            <a:r>
              <a:rPr lang="en-US" sz="4500" dirty="0"/>
              <a:t>California Geologic Energy Management Division (</a:t>
            </a:r>
            <a:r>
              <a:rPr lang="en-US" sz="4500" dirty="0" err="1"/>
              <a:t>CalGEM</a:t>
            </a:r>
            <a:r>
              <a:rPr lang="en-US" sz="4500" dirty="0"/>
              <a:t>) 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arenR"/>
            </a:pPr>
            <a:r>
              <a:rPr lang="en-US" sz="4500" dirty="0"/>
              <a:t>California Department of Parks and Recreation (State Parks) 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arenR"/>
            </a:pPr>
            <a:r>
              <a:rPr lang="en-US" sz="4500" dirty="0"/>
              <a:t>Central Coast Regional Water Quality Control Board 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arenR"/>
            </a:pPr>
            <a:r>
              <a:rPr lang="en-US" sz="4500" dirty="0"/>
              <a:t>Central Valley Regional Water Quality Control Board 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1E3872D-42ED-EB9F-0F20-9BFD0579E44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296400" y="571500"/>
            <a:ext cx="6629400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State Regulatory Agencies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40" y="2099915"/>
            <a:ext cx="10287005" cy="605675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6" y="2115123"/>
            <a:ext cx="10287000" cy="6056754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8" y="2130329"/>
            <a:ext cx="10286999" cy="605675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51885" y="5382128"/>
            <a:ext cx="3752969" cy="6056762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752605" y="1454577"/>
            <a:ext cx="5850535" cy="6268437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40" y="2099915"/>
            <a:ext cx="10287005" cy="605675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E0AF4C-BD64-DA77-6B35-055AF6C6A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00" y="1921016"/>
            <a:ext cx="11353800" cy="8175485"/>
          </a:xfrm>
        </p:spPr>
        <p:txBody>
          <a:bodyPr anchor="ctr">
            <a:normAutofit/>
          </a:bodyPr>
          <a:lstStyle/>
          <a:p>
            <a:r>
              <a:rPr lang="en-US" sz="4000" dirty="0"/>
              <a:t>Explain roles and responsibilities of the 8 state agencies with oversight of the Santa Ynez Unit.</a:t>
            </a:r>
          </a:p>
          <a:p>
            <a:pPr marL="0" indent="0">
              <a:buNone/>
            </a:pPr>
            <a:endParaRPr lang="en-US" sz="4000" dirty="0"/>
          </a:p>
          <a:p>
            <a:r>
              <a:rPr lang="en-US" sz="4000" dirty="0"/>
              <a:t>Share recent, current, and planned actions of these state agencies. </a:t>
            </a:r>
          </a:p>
          <a:p>
            <a:pPr marL="0" indent="0">
              <a:buNone/>
            </a:pPr>
            <a:endParaRPr lang="en-US" sz="4000" dirty="0"/>
          </a:p>
          <a:p>
            <a:r>
              <a:rPr lang="en-US" sz="4000" dirty="0"/>
              <a:t>Highlight opportunities for public engagement and participation. 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1E3872D-42ED-EB9F-0F20-9BFD0579E44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650097" y="606565"/>
            <a:ext cx="6629400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Purpose of Today’s Meeting</a:t>
            </a:r>
          </a:p>
        </p:txBody>
      </p:sp>
    </p:spTree>
    <p:extLst>
      <p:ext uri="{BB962C8B-B14F-4D97-AF65-F5344CB8AC3E}">
        <p14:creationId xmlns:p14="http://schemas.microsoft.com/office/powerpoint/2010/main" val="3361381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999926" y="-3999282"/>
            <a:ext cx="10287000" cy="18286850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466" y="0"/>
            <a:ext cx="13606268" cy="10286358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474237" y="-2528760"/>
            <a:ext cx="7341846" cy="18290319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A3BDD92-A40D-9893-5FC5-ACE8E5D60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5800" y="3119125"/>
            <a:ext cx="8907028" cy="293243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66B3B6D-559B-420E-94F8-3D0D4D4282D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315200" y="7167875"/>
            <a:ext cx="4800600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.resources.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ca.gov</a:t>
            </a: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9479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107</TotalTime>
  <Words>223</Words>
  <Application>Microsoft Office PowerPoint</Application>
  <PresentationFormat>Custom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Operations and Oversight of Santa Ynez Unit </vt:lpstr>
      <vt:lpstr>Santa Ynez Unit</vt:lpstr>
      <vt:lpstr>Overview </vt:lpstr>
      <vt:lpstr>State Regulatory Agencies </vt:lpstr>
      <vt:lpstr>Purpose of Today’s Meeting</vt:lpstr>
      <vt:lpstr>www.resources.ca.gov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Town Hall March 28, 2025</dc:title>
  <dc:creator>Kirsten Macintyre</dc:creator>
  <cp:keywords>DAGhdZSL5i8,BAE3ytF6ogs,0</cp:keywords>
  <cp:lastModifiedBy>Wong, Jared@CNRA</cp:lastModifiedBy>
  <cp:revision>4</cp:revision>
  <dcterms:created xsi:type="dcterms:W3CDTF">2025-03-12T02:09:02Z</dcterms:created>
  <dcterms:modified xsi:type="dcterms:W3CDTF">2025-03-13T21:18:44Z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2025-03-11T00:00:00Z</vt:filetime>
  </property>
  <property fmtid="{D5CDD505-2E9C-101B-9397-08002B2CF9AE}" pid="3" name="Creator">
    <vt:lpwstr>Canva</vt:lpwstr>
  </property>
  <property fmtid="{D5CDD505-2E9C-101B-9397-08002B2CF9AE}" pid="4" name="LastSaved">
    <vt:filetime>2025-03-12T00:00:00Z</vt:filetime>
  </property>
  <property fmtid="{D5CDD505-2E9C-101B-9397-08002B2CF9AE}" pid="5" name="Producer">
    <vt:lpwstr>Canva</vt:lpwstr>
  </property>
</Properties>
</file>