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7" r:id="rId2"/>
    <p:sldId id="258" r:id="rId3"/>
    <p:sldId id="259" r:id="rId4"/>
    <p:sldId id="284" r:id="rId5"/>
    <p:sldId id="262" r:id="rId6"/>
    <p:sldId id="267" r:id="rId7"/>
    <p:sldId id="264" r:id="rId8"/>
    <p:sldId id="265" r:id="rId9"/>
    <p:sldId id="287" r:id="rId10"/>
    <p:sldId id="288" r:id="rId11"/>
    <p:sldId id="290" r:id="rId12"/>
    <p:sldId id="261" r:id="rId13"/>
    <p:sldId id="263" r:id="rId14"/>
    <p:sldId id="260" r:id="rId15"/>
    <p:sldId id="266" r:id="rId16"/>
    <p:sldId id="291" r:id="rId17"/>
    <p:sldId id="292" r:id="rId18"/>
    <p:sldId id="28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C9D005-1B01-4312-95F9-35D06BC16304}" v="1" dt="2023-09-29T01:32:25.9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41" autoAdjust="0"/>
    <p:restoredTop sz="94687" autoAdjust="0"/>
  </p:normalViewPr>
  <p:slideViewPr>
    <p:cSldViewPr snapToGrid="0">
      <p:cViewPr varScale="1">
        <p:scale>
          <a:sx n="76" d="100"/>
          <a:sy n="76" d="100"/>
        </p:scale>
        <p:origin x="56" y="1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32B963-6DB8-46F3-A669-7DBB26654271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9ADC00-1548-4719-9F0D-D36CB49122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831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E09697-1225-4D96-A080-5B7D298A0BD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51017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E09697-1225-4D96-A080-5B7D298A0BD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73175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E09697-1225-4D96-A080-5B7D298A0BD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46400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079BA-C891-4A20-90DB-4AF08D5130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07CC21-7994-E601-11DE-5022C2C4C7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591BC-FC08-F6B4-276E-9E8748154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16568-7C1B-44C9-AFF8-8156060BBF86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9EAA70-5C2A-CDBD-1E42-F0EAFB615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6E5005-33CD-8309-6F17-42C373E4E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E3209-CA69-4BB6-8D4F-AC4C66CF5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695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29D84-A8EC-A842-E84D-3331BEDDF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CB0E69-600C-D3CA-E5FF-4173120E57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B0413A-745C-E74B-E41F-83181E428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16568-7C1B-44C9-AFF8-8156060BBF86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F249EC-8176-CFA4-BD3C-E2439DF30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993261-4FC5-9C33-700B-183B0A162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E3209-CA69-4BB6-8D4F-AC4C66CF5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409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90097-A4EF-5F25-2ABB-67609E335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2CABE5-8B21-25FB-F903-8BB1FA49C4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AD0912-9948-F987-7ACA-4C2B6569D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16568-7C1B-44C9-AFF8-8156060BBF86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A99BBB-5F03-2A39-B6BA-2EEAA3F0F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0C7314-0E1F-12A3-3F4E-F6050CF4F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E3209-CA69-4BB6-8D4F-AC4C66CF5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056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55CD5-7921-ABC1-71A3-5E4A92431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770FB5-FD57-C4EF-599B-F2C79D82BA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2D5CEA-334B-6465-7755-78D62CD52C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1B6E51-C09A-1656-5B58-80BC701E2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16568-7C1B-44C9-AFF8-8156060BBF86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3B63E6-BAA1-F7F4-19DD-063ABEBF1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189A0F-14E9-8023-688F-39C156C40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E3209-CA69-4BB6-8D4F-AC4C66CF5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036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936F3-5341-90A3-8573-421DE1D1C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DA77A9-11C0-020B-23E7-DD4DC88F64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A3B80C-3C08-21DF-A683-98C26590BE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D432C3-B2C7-8F74-1E43-8C948007CE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17074F-4086-39A9-9BE7-32A0B3C815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574732-287E-10D5-D18D-807E03DA1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16568-7C1B-44C9-AFF8-8156060BBF86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E2D700-F53B-CF42-7C57-CE9A198C5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4AC091-637F-852A-D180-B18F5D2AC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E3209-CA69-4BB6-8D4F-AC4C66CF5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100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1C416-B9BA-CCD1-22E0-F94F17BF4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0CBEF6-17B8-1D70-ED66-F39E96F6A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16568-7C1B-44C9-AFF8-8156060BBF86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C40102-73C6-54D9-E07B-01D6A6C60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276D8B-D96D-A8AB-F833-FDE61D5D9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E3209-CA69-4BB6-8D4F-AC4C66CF5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874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A95FAF-6000-F746-3E2F-5368C7748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16568-7C1B-44C9-AFF8-8156060BBF86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6B9BF7-C6B0-3BB8-07CB-AFFF7EB0E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8C8623-AD60-CB09-6C26-37ACB4EE1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E3209-CA69-4BB6-8D4F-AC4C66CF5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907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4E009-565C-46BC-59D7-4F49025A7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CA3BA-CCF4-5785-9328-8DCC87E86C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4B507B-D280-9B2F-EDF3-5C771BB5C6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170F4-44C4-A3E2-72ED-C2E825BD6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16568-7C1B-44C9-AFF8-8156060BBF86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DDD99E-B6E5-5252-3238-A83EEEE98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49B6BF-EA1D-7A3E-46B3-E64CCA470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E3209-CA69-4BB6-8D4F-AC4C66CF5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480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79C8C-B237-E85D-0027-3A5CA3B35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EF2139-CC1C-C991-3FD8-A263E880C9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A4B7D9-9651-B067-2671-AA406A62D3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074E5C-3D0E-F144-9126-413789E24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16568-7C1B-44C9-AFF8-8156060BBF86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90ECC7-48D6-45AD-1CC2-4837EC390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88EFF3-71A7-84AF-165D-38C4B1A7A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E3209-CA69-4BB6-8D4F-AC4C66CF5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352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25440-A851-AFE3-5F0E-491E53FEB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37D802-782A-7A59-7190-6D6A449B2C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5ABE2F-8C47-9545-0662-37B9024E4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16568-7C1B-44C9-AFF8-8156060BBF86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F6D7A1-F7F8-07E6-2B95-AEC36CB03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312833-4FC3-BEED-FE36-EF4681A87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E3209-CA69-4BB6-8D4F-AC4C66CF5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270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AC8AD11-4B6A-20BA-C62A-7B595BAFE0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E91EFE-F918-450D-9442-5F74ECBCA0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9C03A7-CC13-8EFF-3230-AA56586F7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16568-7C1B-44C9-AFF8-8156060BBF86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69ECEB-96BA-508A-7E7E-177E95E82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CCA909-4C30-7584-0035-212E0B851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E3209-CA69-4BB6-8D4F-AC4C66CF5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064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2F321A-1F86-4B94-5D42-EAB057EE1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D38F7D-6DB5-9894-2CC8-A9F265F32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596536-8A1D-3541-15D2-4DA7C168D9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716568-7C1B-44C9-AFF8-8156060BBF86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375A21-63A1-4EC3-0D16-BAA51EDDD4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F475AE-3CFD-78DA-D163-4D5FD99FB5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E3209-CA69-4BB6-8D4F-AC4C66CF5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688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DEEBF7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75230" y="772939"/>
            <a:ext cx="8241665" cy="4159472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12065" marR="5080" algn="ctr">
              <a:lnSpc>
                <a:spcPts val="6480"/>
              </a:lnSpc>
              <a:spcBef>
                <a:spcPts val="915"/>
              </a:spcBef>
            </a:pPr>
            <a:r>
              <a:rPr b="1" spc="605" dirty="0">
                <a:latin typeface="Century Gothic" panose="020B0502020202020204" pitchFamily="34" charset="0"/>
              </a:rPr>
              <a:t>A</a:t>
            </a:r>
            <a:r>
              <a:rPr lang="en-US" b="1" spc="605" dirty="0">
                <a:latin typeface="Century Gothic" panose="020B0502020202020204" pitchFamily="34" charset="0"/>
              </a:rPr>
              <a:t>.</a:t>
            </a:r>
            <a:r>
              <a:rPr b="1" spc="605" dirty="0">
                <a:latin typeface="Century Gothic" panose="020B0502020202020204" pitchFamily="34" charset="0"/>
              </a:rPr>
              <a:t>B</a:t>
            </a:r>
            <a:r>
              <a:rPr lang="en-US" b="1" spc="605" dirty="0">
                <a:latin typeface="Century Gothic" panose="020B0502020202020204" pitchFamily="34" charset="0"/>
              </a:rPr>
              <a:t>.</a:t>
            </a:r>
            <a:r>
              <a:rPr b="1" spc="-65" dirty="0">
                <a:latin typeface="Century Gothic" panose="020B0502020202020204" pitchFamily="34" charset="0"/>
              </a:rPr>
              <a:t> </a:t>
            </a:r>
            <a:r>
              <a:rPr b="1" dirty="0">
                <a:latin typeface="Century Gothic" panose="020B0502020202020204" pitchFamily="34" charset="0"/>
              </a:rPr>
              <a:t>1757</a:t>
            </a:r>
            <a:r>
              <a:rPr lang="en-US" b="1" dirty="0">
                <a:latin typeface="Century Gothic" panose="020B0502020202020204" pitchFamily="34" charset="0"/>
              </a:rPr>
              <a:t> Natural and Working Lands</a:t>
            </a:r>
            <a:r>
              <a:rPr b="1" spc="-50" dirty="0">
                <a:latin typeface="Century Gothic" panose="020B0502020202020204" pitchFamily="34" charset="0"/>
              </a:rPr>
              <a:t> </a:t>
            </a:r>
            <a:r>
              <a:rPr b="1" spc="425" dirty="0">
                <a:latin typeface="Century Gothic" panose="020B0502020202020204" pitchFamily="34" charset="0"/>
              </a:rPr>
              <a:t>Expert </a:t>
            </a:r>
            <a:r>
              <a:rPr b="1" spc="280" dirty="0">
                <a:latin typeface="Century Gothic" panose="020B0502020202020204" pitchFamily="34" charset="0"/>
              </a:rPr>
              <a:t>Advisory</a:t>
            </a:r>
            <a:r>
              <a:rPr b="1" spc="-15" dirty="0">
                <a:latin typeface="Century Gothic" panose="020B0502020202020204" pitchFamily="34" charset="0"/>
              </a:rPr>
              <a:t> </a:t>
            </a:r>
            <a:r>
              <a:rPr b="1" spc="320" dirty="0">
                <a:latin typeface="Century Gothic" panose="020B0502020202020204" pitchFamily="34" charset="0"/>
              </a:rPr>
              <a:t>Committee</a:t>
            </a:r>
            <a:br>
              <a:rPr lang="en-US" b="1" spc="320" dirty="0">
                <a:latin typeface="Century Gothic" panose="020B0502020202020204" pitchFamily="34" charset="0"/>
              </a:rPr>
            </a:br>
            <a:endParaRPr b="1" spc="320" dirty="0">
              <a:latin typeface="Century Gothic" panose="020B0502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1165"/>
              </a:spcBef>
            </a:pPr>
            <a:r>
              <a:rPr lang="en-US" sz="3600" b="0" spc="75" dirty="0">
                <a:solidFill>
                  <a:srgbClr val="000000"/>
                </a:solidFill>
                <a:latin typeface="Century Gothic" panose="020B0502020202020204" pitchFamily="34" charset="0"/>
              </a:rPr>
              <a:t>October 12, </a:t>
            </a:r>
            <a:r>
              <a:rPr sz="3600" b="0" spc="60" dirty="0">
                <a:solidFill>
                  <a:srgbClr val="000000"/>
                </a:solidFill>
                <a:latin typeface="Century Gothic" panose="020B0502020202020204" pitchFamily="34" charset="0"/>
                <a:cs typeface="Century Gothic"/>
              </a:rPr>
              <a:t>2023</a:t>
            </a:r>
            <a:endParaRPr sz="3600" dirty="0">
              <a:latin typeface="Century Gothic" panose="020B0502020202020204" pitchFamily="34" charset="0"/>
              <a:cs typeface="Century Gothic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0562" y="89481"/>
            <a:ext cx="4946651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53539" algn="l"/>
              </a:tabLst>
            </a:pPr>
            <a:r>
              <a:rPr sz="3200" spc="185" dirty="0">
                <a:solidFill>
                  <a:srgbClr val="222E3C"/>
                </a:solidFill>
                <a:latin typeface="Century Gothic" panose="020B0502020202020204" pitchFamily="34" charset="0"/>
                <a:cs typeface="Calibri"/>
              </a:rPr>
              <a:t>Today’s</a:t>
            </a:r>
            <a:r>
              <a:rPr sz="3200" dirty="0">
                <a:solidFill>
                  <a:srgbClr val="222E3C"/>
                </a:solidFill>
                <a:latin typeface="Century Gothic" panose="020B0502020202020204" pitchFamily="34" charset="0"/>
                <a:cs typeface="Calibri"/>
              </a:rPr>
              <a:t>	</a:t>
            </a:r>
            <a:r>
              <a:rPr sz="3200" spc="229" dirty="0">
                <a:solidFill>
                  <a:srgbClr val="222E3C"/>
                </a:solidFill>
                <a:latin typeface="Century Gothic" panose="020B0502020202020204" pitchFamily="34" charset="0"/>
                <a:cs typeface="Calibri"/>
              </a:rPr>
              <a:t>Agenda</a:t>
            </a:r>
            <a:endParaRPr sz="3200" dirty="0">
              <a:latin typeface="Century Gothic" panose="020B0502020202020204" pitchFamily="34" charset="0"/>
              <a:cs typeface="Calibri"/>
            </a:endParaRPr>
          </a:p>
        </p:txBody>
      </p:sp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50563" y="1433275"/>
            <a:ext cx="11050076" cy="3150221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 marL="469265" marR="0" lvl="0" indent="-456565" algn="l" defTabSz="914400" rtl="0" eaLnBrk="1" fontAlgn="auto" latinLnBrk="0" hangingPunct="1">
              <a:lnSpc>
                <a:spcPct val="100000"/>
              </a:lnSpc>
              <a:spcBef>
                <a:spcPts val="965"/>
              </a:spcBef>
              <a:spcAft>
                <a:spcPts val="1200"/>
              </a:spcAft>
              <a:buClrTx/>
              <a:buSzTx/>
              <a:buFontTx/>
              <a:buAutoNum type="arabicPeriod"/>
              <a:tabLst>
                <a:tab pos="469265" algn="l"/>
                <a:tab pos="469900" algn="l"/>
              </a:tabLst>
              <a:defRPr/>
            </a:pPr>
            <a:r>
              <a:rPr kumimoji="0" sz="3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Welcome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, Today’s Agenda, Announcements, </a:t>
            </a:r>
            <a:r>
              <a:rPr kumimoji="0" sz="3200" b="0" i="0" u="none" strike="noStrike" kern="0" cap="none" spc="1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Roll</a:t>
            </a:r>
            <a:r>
              <a:rPr kumimoji="0" sz="32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 </a:t>
            </a:r>
            <a:r>
              <a:rPr kumimoji="0" sz="32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Call</a:t>
            </a:r>
            <a:endParaRPr kumimoji="0" lang="en-US" sz="3200" b="0" i="0" u="none" strike="noStrike" kern="0" cap="none" spc="-2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  <a:p>
            <a:pPr marL="469265" marR="0" lvl="0" indent="-456565" algn="l" defTabSz="914400" rtl="0" eaLnBrk="1" fontAlgn="auto" latinLnBrk="0" hangingPunct="1">
              <a:lnSpc>
                <a:spcPct val="100000"/>
              </a:lnSpc>
              <a:spcBef>
                <a:spcPts val="965"/>
              </a:spcBef>
              <a:spcAft>
                <a:spcPts val="1200"/>
              </a:spcAft>
              <a:buClrTx/>
              <a:buSzTx/>
              <a:buFontTx/>
              <a:buAutoNum type="arabicPeriod"/>
              <a:tabLst>
                <a:tab pos="469265" algn="l"/>
                <a:tab pos="469900" algn="l"/>
              </a:tabLst>
              <a:defRPr/>
            </a:pPr>
            <a:r>
              <a:rPr lang="en-US" sz="3200" dirty="0">
                <a:latin typeface="Century Gothic" panose="020B0502020202020204" pitchFamily="34" charset="0"/>
              </a:rPr>
              <a:t>Informal Working Groups Reports &amp; Discussion of Draft Recommendations from Committee </a:t>
            </a:r>
          </a:p>
          <a:p>
            <a:pPr marL="469265" marR="0" lvl="0" indent="-456565" algn="l" defTabSz="914400" rtl="0" eaLnBrk="1" fontAlgn="auto" latinLnBrk="0" hangingPunct="1">
              <a:lnSpc>
                <a:spcPct val="100000"/>
              </a:lnSpc>
              <a:spcBef>
                <a:spcPts val="965"/>
              </a:spcBef>
              <a:spcAft>
                <a:spcPts val="1200"/>
              </a:spcAft>
              <a:buClrTx/>
              <a:buSzTx/>
              <a:buFontTx/>
              <a:buAutoNum type="arabicPeriod"/>
              <a:tabLst>
                <a:tab pos="469265" algn="l"/>
                <a:tab pos="469900" algn="l"/>
              </a:tabLst>
              <a:defRPr/>
            </a:pPr>
            <a:r>
              <a:rPr lang="en-US" sz="3200" dirty="0">
                <a:latin typeface="Century Gothic" panose="020B0502020202020204" pitchFamily="34" charset="0"/>
              </a:rPr>
              <a:t>Next Steps, Future Meetings, and Closing</a:t>
            </a:r>
            <a:endParaRPr kumimoji="0" lang="en-US" sz="3200" b="0" i="0" u="none" strike="noStrike" kern="0" cap="none" spc="-2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entury Gothic" panose="020B0502020202020204" pitchFamily="34" charset="0"/>
              <a:cs typeface="Century Gothic"/>
            </a:endParaRPr>
          </a:p>
        </p:txBody>
      </p:sp>
      <p:sp>
        <p:nvSpPr>
          <p:cNvPr id="4" name="object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2034" y="790194"/>
            <a:ext cx="10600690" cy="0"/>
          </a:xfrm>
          <a:custGeom>
            <a:avLst/>
            <a:gdLst/>
            <a:ahLst/>
            <a:cxnLst/>
            <a:rect l="l" t="t" r="r" b="b"/>
            <a:pathLst>
              <a:path w="10600690">
                <a:moveTo>
                  <a:pt x="0" y="0"/>
                </a:moveTo>
                <a:lnTo>
                  <a:pt x="10600309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0563" y="89481"/>
            <a:ext cx="846709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74420" algn="l"/>
                <a:tab pos="1600200" algn="l"/>
                <a:tab pos="3415029" algn="l"/>
                <a:tab pos="6310630" algn="l"/>
                <a:tab pos="6762115" algn="l"/>
                <a:tab pos="7684134" algn="l"/>
              </a:tabLst>
            </a:pPr>
            <a:r>
              <a:rPr sz="3200" spc="190" dirty="0">
                <a:solidFill>
                  <a:srgbClr val="222E3C"/>
                </a:solidFill>
                <a:latin typeface="Century Gothic" panose="020B0502020202020204" pitchFamily="34" charset="0"/>
                <a:cs typeface="Calibri"/>
              </a:rPr>
              <a:t>Item</a:t>
            </a:r>
            <a:r>
              <a:rPr sz="3200" dirty="0">
                <a:solidFill>
                  <a:srgbClr val="222E3C"/>
                </a:solidFill>
                <a:latin typeface="Century Gothic" panose="020B0502020202020204" pitchFamily="34" charset="0"/>
                <a:cs typeface="Calibri"/>
              </a:rPr>
              <a:t>	</a:t>
            </a:r>
            <a:r>
              <a:rPr lang="en-US" sz="3200" dirty="0">
                <a:solidFill>
                  <a:srgbClr val="222E3C"/>
                </a:solidFill>
                <a:latin typeface="Century Gothic" panose="020B0502020202020204" pitchFamily="34" charset="0"/>
                <a:cs typeface="Calibri"/>
              </a:rPr>
              <a:t>1</a:t>
            </a:r>
            <a:r>
              <a:rPr sz="3200" spc="-430" dirty="0">
                <a:solidFill>
                  <a:srgbClr val="222E3C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3200" spc="-50" dirty="0">
                <a:solidFill>
                  <a:srgbClr val="222E3C"/>
                </a:solidFill>
                <a:latin typeface="Century Gothic" panose="020B0502020202020204" pitchFamily="34" charset="0"/>
                <a:cs typeface="Calibri"/>
              </a:rPr>
              <a:t>:</a:t>
            </a:r>
            <a:r>
              <a:rPr sz="3200" dirty="0">
                <a:solidFill>
                  <a:srgbClr val="222E3C"/>
                </a:solidFill>
                <a:latin typeface="Century Gothic" panose="020B0502020202020204" pitchFamily="34" charset="0"/>
                <a:cs typeface="Calibri"/>
              </a:rPr>
              <a:t>	</a:t>
            </a:r>
            <a:r>
              <a:rPr sz="3200" spc="235" dirty="0">
                <a:solidFill>
                  <a:srgbClr val="222E3C"/>
                </a:solidFill>
                <a:latin typeface="Century Gothic" panose="020B0502020202020204" pitchFamily="34" charset="0"/>
                <a:cs typeface="Calibri"/>
              </a:rPr>
              <a:t>Member</a:t>
            </a:r>
            <a:r>
              <a:rPr lang="en-US" sz="3200" spc="235" dirty="0">
                <a:solidFill>
                  <a:srgbClr val="222E3C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3200" spc="190" dirty="0">
                <a:solidFill>
                  <a:srgbClr val="222E3C"/>
                </a:solidFill>
                <a:latin typeface="Century Gothic" panose="020B0502020202020204" pitchFamily="34" charset="0"/>
                <a:cs typeface="Calibri"/>
              </a:rPr>
              <a:t>Roll</a:t>
            </a:r>
            <a:r>
              <a:rPr lang="en-US" sz="3200" spc="190" dirty="0">
                <a:solidFill>
                  <a:srgbClr val="222E3C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3200" spc="204" dirty="0">
                <a:solidFill>
                  <a:srgbClr val="222E3C"/>
                </a:solidFill>
                <a:latin typeface="Century Gothic" panose="020B0502020202020204" pitchFamily="34" charset="0"/>
                <a:cs typeface="Calibri"/>
              </a:rPr>
              <a:t>Call </a:t>
            </a:r>
            <a:endParaRPr sz="3200" dirty="0">
              <a:latin typeface="Century Gothic" panose="020B0502020202020204" pitchFamily="34" charset="0"/>
              <a:cs typeface="Calibri"/>
            </a:endParaRPr>
          </a:p>
        </p:txBody>
      </p:sp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50563" y="750218"/>
            <a:ext cx="10948240" cy="6111930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354965" marR="0" lvl="0" indent="-342265" algn="l" defTabSz="914400" rtl="0" eaLnBrk="1" fontAlgn="auto" latinLnBrk="0" hangingPunct="1">
              <a:lnSpc>
                <a:spcPct val="100000"/>
              </a:lnSpc>
              <a:spcBef>
                <a:spcPts val="106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354965" algn="l"/>
                <a:tab pos="355600" algn="l"/>
              </a:tabLst>
              <a:defRPr/>
            </a:pPr>
            <a:r>
              <a:rPr kumimoji="0" sz="2000" b="0" i="0" u="none" strike="noStrike" kern="0" cap="none" spc="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Christy</a:t>
            </a:r>
            <a:r>
              <a:rPr kumimoji="0" sz="20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 </a:t>
            </a:r>
            <a:r>
              <a:rPr kumimoji="0" sz="2000" b="0" i="0" u="none" strike="noStrike" kern="0" cap="none" spc="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Brigham,</a:t>
            </a:r>
            <a:r>
              <a:rPr kumimoji="0" sz="20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National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 </a:t>
            </a:r>
            <a:r>
              <a:rPr kumimoji="0" sz="2000" b="0" i="0" u="none" strike="noStrike" kern="0" cap="none" spc="1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Park</a:t>
            </a:r>
            <a:r>
              <a:rPr kumimoji="0" sz="20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Service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  <a:p>
            <a:pPr marL="354965" marR="0" lvl="0" indent="-342265" algn="l" defTabSz="914400" rtl="0" eaLnBrk="1" fontAlgn="auto" latinLnBrk="0" hangingPunct="1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354965" algn="l"/>
                <a:tab pos="355600" algn="l"/>
              </a:tabLst>
              <a:defRPr/>
            </a:pPr>
            <a:r>
              <a:rPr kumimoji="0" sz="2000" b="0" i="0" u="none" strike="noStrike" kern="0" cap="none" spc="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John</a:t>
            </a:r>
            <a:r>
              <a:rPr kumimoji="0" sz="20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 </a:t>
            </a:r>
            <a:r>
              <a:rPr kumimoji="0" sz="20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Callaway,</a:t>
            </a:r>
            <a:r>
              <a:rPr kumimoji="0" sz="20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 </a:t>
            </a:r>
            <a:r>
              <a:rPr kumimoji="0" sz="2000" b="0" i="0" u="none" strike="noStrike" kern="0" cap="none" spc="1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University</a:t>
            </a:r>
            <a:r>
              <a:rPr kumimoji="0" sz="20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of</a:t>
            </a:r>
            <a:r>
              <a:rPr kumimoji="0" sz="20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 </a:t>
            </a:r>
            <a:r>
              <a:rPr kumimoji="0" sz="2000" b="0" i="0" u="none" strike="noStrike" kern="0" cap="none" spc="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San</a:t>
            </a:r>
            <a:r>
              <a:rPr kumimoji="0" sz="20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Francisco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  <a:p>
            <a:pPr marL="354965" marR="0" lvl="0" indent="-342265" algn="l" defTabSz="914400" rtl="0" eaLnBrk="1" fontAlgn="auto" latinLnBrk="0" hangingPunct="1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354965" algn="l"/>
                <a:tab pos="355600" algn="l"/>
              </a:tabLst>
              <a:defRPr/>
            </a:pP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Chelsea</a:t>
            </a:r>
            <a:r>
              <a:rPr kumimoji="0" sz="20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 </a:t>
            </a:r>
            <a:r>
              <a:rPr kumimoji="0" sz="20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Carey, </a:t>
            </a:r>
            <a:r>
              <a:rPr kumimoji="0" sz="2000" b="0" i="0" u="none" strike="noStrike" kern="0" cap="none" spc="11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Point</a:t>
            </a:r>
            <a:r>
              <a:rPr kumimoji="0" sz="20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 </a:t>
            </a:r>
            <a:r>
              <a:rPr kumimoji="0" sz="2000" b="0" i="0" u="none" strike="noStrike" kern="0" cap="none" spc="1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Blue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  <a:p>
            <a:pPr marL="3556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355600" algn="l"/>
              </a:tabLst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Nathanael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Gonzales-</a:t>
            </a:r>
            <a:r>
              <a:rPr kumimoji="0" sz="2000" b="0" i="0" u="none" strike="noStrike" kern="0" cap="none" spc="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Siemens,</a:t>
            </a:r>
            <a:r>
              <a:rPr kumimoji="0" sz="20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Rodale </a:t>
            </a:r>
            <a:r>
              <a:rPr kumimoji="0" sz="2000" b="0" i="0" u="none" strike="noStrike" kern="0" cap="none" spc="1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Institute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  <a:p>
            <a:pPr marL="354965" marR="0" lvl="0" indent="-342265" algn="l" defTabSz="914400" rtl="0" eaLnBrk="1" fontAlgn="auto" latinLnBrk="0" hangingPunct="1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354965" algn="l"/>
                <a:tab pos="355600" algn="l"/>
              </a:tabLst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Matt</a:t>
            </a:r>
            <a:r>
              <a:rPr kumimoji="0" sz="2000" b="0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 </a:t>
            </a:r>
            <a:r>
              <a:rPr kumimoji="0" sz="2000" b="0" i="0" u="none" strike="noStrike" kern="0" cap="none" spc="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Holmes</a:t>
            </a:r>
            <a:r>
              <a:rPr kumimoji="0" sz="2000" b="0" i="0" u="none" strike="noStrike" kern="0" cap="none" spc="7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,</a:t>
            </a:r>
            <a:r>
              <a:rPr kumimoji="0" sz="20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 </a:t>
            </a:r>
            <a:r>
              <a:rPr kumimoji="0" lang="en-US" sz="2000" b="0" i="0" u="none" strike="noStrike" kern="0" cap="none" spc="114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California Environmental Justice Coalition </a:t>
            </a:r>
          </a:p>
          <a:p>
            <a:pPr marL="354965" marR="0" lvl="0" indent="-342265" algn="l" defTabSz="914400" rtl="0" eaLnBrk="1" fontAlgn="auto" latinLnBrk="0" hangingPunct="1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354965" algn="l"/>
                <a:tab pos="355600" algn="l"/>
              </a:tabLst>
              <a:defRPr/>
            </a:pPr>
            <a:r>
              <a:rPr kumimoji="0" sz="2000" b="0" i="0" u="none" strike="noStrike" kern="0" cap="none" spc="1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William</a:t>
            </a:r>
            <a:r>
              <a:rPr kumimoji="0" sz="20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 </a:t>
            </a:r>
            <a:r>
              <a:rPr kumimoji="0" sz="2000" b="0" i="0" u="none" strike="noStrike" kern="0" cap="none" spc="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Horwath,</a:t>
            </a:r>
            <a:r>
              <a:rPr kumimoji="0" sz="20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UC</a:t>
            </a:r>
            <a:r>
              <a:rPr kumimoji="0" sz="20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 </a:t>
            </a:r>
            <a:r>
              <a:rPr kumimoji="0" sz="2000" b="0" i="0" u="none" strike="noStrike" kern="0" cap="none" spc="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Davis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  <a:p>
            <a:pPr marL="354965" marR="0" lvl="0" indent="-342265" algn="l" defTabSz="914400" rtl="0" eaLnBrk="1" fontAlgn="auto" latinLnBrk="0" hangingPunct="1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354965" algn="l"/>
                <a:tab pos="355600" algn="l"/>
              </a:tabLst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Lara</a:t>
            </a:r>
            <a:r>
              <a:rPr kumimoji="0" sz="2000" b="0" i="0" u="none" strike="noStrike" kern="0" cap="none" spc="1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Kueppers,</a:t>
            </a:r>
            <a:r>
              <a:rPr kumimoji="0" sz="2000" b="0" i="0" u="none" strike="noStrike" kern="0" cap="none" spc="1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UC</a:t>
            </a:r>
            <a:r>
              <a:rPr kumimoji="0" sz="2000" b="0" i="0" u="none" strike="noStrike" kern="0" cap="none" spc="1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 </a:t>
            </a:r>
            <a:r>
              <a:rPr kumimoji="0" sz="2000" b="0" i="0" u="none" strike="noStrike" kern="0" cap="none" spc="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Berkeley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  <a:p>
            <a:pPr marL="3556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355600" algn="l"/>
              </a:tabLst>
              <a:defRPr/>
            </a:pPr>
            <a:r>
              <a:rPr kumimoji="0" lang="en-US" sz="2000" b="0" i="0" u="none" strike="noStrike" kern="0" cap="none" spc="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Connor Magee, Pala Band of Mission Indians </a:t>
            </a:r>
          </a:p>
          <a:p>
            <a:pPr marL="3556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355600" algn="l"/>
              </a:tabLst>
              <a:defRPr/>
            </a:pPr>
            <a:r>
              <a:rPr kumimoji="0" sz="2000" b="0" i="0" u="none" strike="noStrike" kern="0" cap="none" spc="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Devii</a:t>
            </a:r>
            <a:r>
              <a:rPr kumimoji="0" sz="20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 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Rao, </a:t>
            </a:r>
            <a:r>
              <a:rPr kumimoji="0" sz="2000" b="0" i="0" u="none" strike="noStrike" kern="0" cap="none" spc="1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University</a:t>
            </a:r>
            <a:r>
              <a:rPr kumimoji="0" sz="20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of</a:t>
            </a:r>
            <a:r>
              <a:rPr kumimoji="0" sz="20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California</a:t>
            </a:r>
            <a:r>
              <a:rPr kumimoji="0" sz="20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 </a:t>
            </a:r>
            <a:r>
              <a:rPr kumimoji="0" sz="20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Cooperative</a:t>
            </a:r>
            <a:r>
              <a:rPr kumimoji="0" sz="20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 </a:t>
            </a:r>
            <a:r>
              <a:rPr kumimoji="0" sz="2000" b="0" i="0" u="none" strike="noStrike" kern="0" cap="none" spc="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Extension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  <a:p>
            <a:pPr marL="354965" marR="0" lvl="0" indent="-342265" algn="l" defTabSz="914400" rtl="0" eaLnBrk="1" fontAlgn="auto" latinLnBrk="0" hangingPunct="1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354965" algn="l"/>
                <a:tab pos="355600" algn="l"/>
              </a:tabLst>
              <a:defRPr/>
            </a:pPr>
            <a:r>
              <a:rPr kumimoji="0" sz="2000" b="0" i="0" u="none" strike="noStrike" kern="0" cap="none" spc="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Mark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 </a:t>
            </a:r>
            <a:r>
              <a:rPr kumimoji="0" sz="2000" b="0" i="0" u="none" strike="noStrike" kern="0" cap="none" spc="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Schwartz,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 </a:t>
            </a:r>
            <a:r>
              <a:rPr kumimoji="0" sz="2000" b="0" i="0" u="none" strike="noStrike" kern="0" cap="none" spc="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UC-</a:t>
            </a:r>
            <a:r>
              <a:rPr kumimoji="0" sz="2000" b="0" i="0" u="none" strike="noStrike" kern="0" cap="none" spc="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Davis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  <a:p>
            <a:pPr marL="3556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355600" algn="l"/>
              </a:tabLst>
              <a:defRPr/>
            </a:pPr>
            <a:r>
              <a:rPr kumimoji="0" sz="2000" b="0" i="0" u="none" strike="noStrike" kern="0" cap="none" spc="1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Kerri</a:t>
            </a:r>
            <a:r>
              <a:rPr kumimoji="0" sz="20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 </a:t>
            </a:r>
            <a:r>
              <a:rPr kumimoji="0" sz="2000" b="0" i="0" u="none" strike="noStrike" kern="0" cap="none" spc="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Steenwerth,</a:t>
            </a:r>
            <a:r>
              <a:rPr kumimoji="0" sz="20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 </a:t>
            </a:r>
            <a:r>
              <a:rPr kumimoji="0" sz="2000" b="0" i="0" u="none" strike="noStrike" kern="0" cap="none" spc="1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USDA</a:t>
            </a:r>
            <a:r>
              <a:rPr kumimoji="0" sz="20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 </a:t>
            </a:r>
            <a:r>
              <a:rPr kumimoji="0" sz="2000" b="0" i="0" u="none" strike="noStrike" kern="0" cap="none" spc="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Agricultural</a:t>
            </a:r>
            <a:r>
              <a:rPr kumimoji="0" sz="2000" b="0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Research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Service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  <a:p>
            <a:pPr marL="3556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355600" algn="l"/>
              </a:tabLst>
              <a:defRPr/>
            </a:pPr>
            <a:r>
              <a:rPr kumimoji="0" sz="2000" b="0" i="0" u="none" strike="noStrike" kern="0" cap="none" spc="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Melissa</a:t>
            </a:r>
            <a:r>
              <a:rPr kumimoji="0" sz="20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Ward,</a:t>
            </a:r>
            <a:r>
              <a:rPr kumimoji="0" sz="20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 </a:t>
            </a:r>
            <a:r>
              <a:rPr kumimoji="0" sz="2000" b="0" i="0" u="none" strike="noStrike" kern="0" cap="none" spc="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Windward</a:t>
            </a:r>
            <a:r>
              <a:rPr kumimoji="0" sz="20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Sciences</a:t>
            </a:r>
            <a:r>
              <a:rPr kumimoji="0" sz="20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and</a:t>
            </a:r>
            <a:r>
              <a:rPr kumimoji="0" sz="20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 </a:t>
            </a:r>
            <a:r>
              <a:rPr kumimoji="0" sz="2000" b="0" i="0" u="none" strike="noStrike" kern="0" cap="none" spc="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San</a:t>
            </a:r>
            <a:r>
              <a:rPr kumimoji="0" sz="20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Diego</a:t>
            </a:r>
            <a:r>
              <a:rPr kumimoji="0" sz="20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State</a:t>
            </a:r>
            <a:r>
              <a:rPr kumimoji="0" sz="20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 </a:t>
            </a:r>
            <a:r>
              <a:rPr kumimoji="0" sz="2000" b="0" i="0" u="none" strike="noStrike" kern="0" cap="none" spc="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University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  <a:p>
            <a:pPr marL="3556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355600" algn="l"/>
              </a:tabLst>
              <a:defRPr/>
            </a:pPr>
            <a:r>
              <a:rPr kumimoji="0" sz="2000" b="0" i="0" u="none" strike="noStrike" kern="0" cap="none" spc="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Laurie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 </a:t>
            </a:r>
            <a:r>
              <a:rPr kumimoji="0" sz="2000" b="0" i="0" u="none" strike="noStrike" kern="0" cap="none" spc="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Wayburn,</a:t>
            </a:r>
            <a:r>
              <a:rPr kumimoji="0" sz="20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Pacific</a:t>
            </a:r>
            <a:r>
              <a:rPr kumimoji="0" sz="20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 </a:t>
            </a:r>
            <a:r>
              <a:rPr kumimoji="0" sz="2000" b="0" i="0" u="none" strike="noStrike" kern="0" cap="none" spc="1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Forest</a:t>
            </a:r>
            <a:r>
              <a:rPr kumimoji="0" sz="20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 </a:t>
            </a:r>
            <a:r>
              <a:rPr kumimoji="0" sz="2000" b="0" i="0" u="none" strike="noStrike" kern="0" cap="none" spc="1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Trust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  <a:p>
            <a:pPr marL="355600" marR="5080" lvl="0" indent="-342900" algn="l" defTabSz="914400" rtl="0" eaLnBrk="1" fontAlgn="auto" latinLnBrk="0" hangingPunct="1">
              <a:lnSpc>
                <a:spcPts val="2160"/>
              </a:lnSpc>
              <a:spcBef>
                <a:spcPts val="123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355600" algn="l"/>
              </a:tabLst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Marion</a:t>
            </a:r>
            <a:r>
              <a:rPr kumimoji="0" sz="20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 </a:t>
            </a:r>
            <a:r>
              <a:rPr kumimoji="0" sz="2000" b="0" i="0" u="none" strike="noStrike" kern="0" cap="none" spc="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Wittmann</a:t>
            </a:r>
            <a:r>
              <a:rPr kumimoji="0" lang="en-US" sz="2000" b="0" i="0" u="none" strike="noStrike" kern="0" cap="none" spc="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, Gordon and Betty Moore Foundation 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</p:txBody>
      </p:sp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2034" y="790194"/>
            <a:ext cx="10600690" cy="0"/>
          </a:xfrm>
          <a:custGeom>
            <a:avLst/>
            <a:gdLst/>
            <a:ahLst/>
            <a:cxnLst/>
            <a:rect l="l" t="t" r="r" b="b"/>
            <a:pathLst>
              <a:path w="10600690">
                <a:moveTo>
                  <a:pt x="0" y="0"/>
                </a:moveTo>
                <a:lnTo>
                  <a:pt x="10600309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0563" y="220021"/>
            <a:ext cx="1113396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74420" algn="l"/>
                <a:tab pos="1600200" algn="l"/>
                <a:tab pos="3415029" algn="l"/>
                <a:tab pos="6310630" algn="l"/>
                <a:tab pos="6762115" algn="l"/>
                <a:tab pos="7684134" algn="l"/>
              </a:tabLst>
            </a:pPr>
            <a:r>
              <a:rPr sz="3200" spc="190" dirty="0">
                <a:solidFill>
                  <a:srgbClr val="222E3C"/>
                </a:solidFill>
                <a:latin typeface="Century Gothic" panose="020B0502020202020204" pitchFamily="34" charset="0"/>
                <a:cs typeface="Calibri"/>
              </a:rPr>
              <a:t>Item</a:t>
            </a:r>
            <a:r>
              <a:rPr sz="3200" dirty="0">
                <a:solidFill>
                  <a:srgbClr val="222E3C"/>
                </a:solidFill>
                <a:latin typeface="Century Gothic" panose="020B0502020202020204" pitchFamily="34" charset="0"/>
                <a:cs typeface="Calibri"/>
              </a:rPr>
              <a:t>	</a:t>
            </a:r>
            <a:r>
              <a:rPr lang="en-US" sz="3200" dirty="0">
                <a:solidFill>
                  <a:srgbClr val="222E3C"/>
                </a:solidFill>
                <a:latin typeface="Century Gothic" panose="020B0502020202020204" pitchFamily="34" charset="0"/>
                <a:cs typeface="Calibri"/>
              </a:rPr>
              <a:t>2</a:t>
            </a:r>
            <a:r>
              <a:rPr sz="3200" spc="-430" dirty="0">
                <a:solidFill>
                  <a:srgbClr val="222E3C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3200" spc="-50" dirty="0">
                <a:solidFill>
                  <a:srgbClr val="222E3C"/>
                </a:solidFill>
                <a:latin typeface="Century Gothic" panose="020B0502020202020204" pitchFamily="34" charset="0"/>
                <a:cs typeface="Calibri"/>
              </a:rPr>
              <a:t>:</a:t>
            </a:r>
            <a:r>
              <a:rPr sz="3200" dirty="0">
                <a:solidFill>
                  <a:srgbClr val="222E3C"/>
                </a:solidFill>
                <a:latin typeface="Century Gothic" panose="020B0502020202020204" pitchFamily="34" charset="0"/>
                <a:cs typeface="Calibri"/>
              </a:rPr>
              <a:t>	</a:t>
            </a:r>
            <a:r>
              <a:rPr lang="en-US" sz="3200" spc="235" dirty="0">
                <a:solidFill>
                  <a:srgbClr val="222E3C"/>
                </a:solidFill>
                <a:latin typeface="Century Gothic" panose="020B0502020202020204" pitchFamily="34" charset="0"/>
                <a:cs typeface="Calibri"/>
              </a:rPr>
              <a:t>Working Group Reports &amp; Discussion </a:t>
            </a:r>
            <a:endParaRPr sz="3200" dirty="0">
              <a:latin typeface="Century Gothic" panose="020B0502020202020204" pitchFamily="34" charset="0"/>
              <a:cs typeface="Calibri"/>
            </a:endParaRPr>
          </a:p>
        </p:txBody>
      </p:sp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11727" y="1081688"/>
            <a:ext cx="11400640" cy="5829801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355600" indent="-342900">
              <a:spcBef>
                <a:spcPts val="1060"/>
              </a:spcBef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  <a:defRPr/>
            </a:pPr>
            <a:r>
              <a:rPr lang="en-US" sz="20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Deserts</a:t>
            </a:r>
          </a:p>
          <a:p>
            <a:pPr marL="3556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6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  <a:defRPr/>
            </a:pPr>
            <a:r>
              <a:rPr lang="en-US" sz="20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Agricultural Lands </a:t>
            </a:r>
          </a:p>
          <a:p>
            <a:pPr marL="3556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6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  <a:defRPr/>
            </a:pPr>
            <a:r>
              <a:rPr lang="en-US" sz="2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Grasslands </a:t>
            </a:r>
          </a:p>
          <a:p>
            <a:pPr marL="3556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6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  <a:defRPr/>
            </a:pPr>
            <a:r>
              <a:rPr lang="en-US" sz="20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Wet</a:t>
            </a:r>
            <a:r>
              <a:rPr lang="en-US" sz="2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lands and Seagrasses</a:t>
            </a:r>
            <a:endParaRPr lang="en-US" sz="20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700" marR="0" lvl="0" algn="l" defTabSz="914400" rtl="0" eaLnBrk="1" fontAlgn="auto" latinLnBrk="0" hangingPunct="1">
              <a:lnSpc>
                <a:spcPct val="100000"/>
              </a:lnSpc>
              <a:spcBef>
                <a:spcPts val="1060"/>
              </a:spcBef>
              <a:spcAft>
                <a:spcPts val="0"/>
              </a:spcAft>
              <a:buClrTx/>
              <a:buSzTx/>
              <a:tabLst>
                <a:tab pos="354965" algn="l"/>
                <a:tab pos="355600" algn="l"/>
              </a:tabLst>
              <a:defRPr/>
            </a:pPr>
            <a:r>
              <a:rPr kumimoji="0" lang="en-US" sz="2000" b="1" i="1" u="none" strike="noStrike" kern="0" cap="none" spc="85" normalizeH="0" baseline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entury Gothic" panose="020B0502020202020204" pitchFamily="34" charset="0"/>
                <a:cs typeface="Century Gothic"/>
              </a:rPr>
              <a:t>PUBLIC COMMENT </a:t>
            </a:r>
          </a:p>
          <a:p>
            <a:pPr marL="12700">
              <a:spcBef>
                <a:spcPts val="1060"/>
              </a:spcBef>
              <a:tabLst>
                <a:tab pos="354965" algn="l"/>
                <a:tab pos="355600" algn="l"/>
              </a:tabLst>
              <a:defRPr/>
            </a:pPr>
            <a:r>
              <a:rPr kumimoji="0" lang="en-US" sz="2000" b="1" i="1" u="none" strike="noStrike" kern="0" cap="none" spc="85" normalizeH="0" baseline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entury Gothic" panose="020B0502020202020204" pitchFamily="34" charset="0"/>
                <a:cs typeface="Century Gothic"/>
              </a:rPr>
              <a:t>BREAK</a:t>
            </a:r>
            <a:endParaRPr lang="en-US" sz="2000" b="1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55600" indent="-342900">
              <a:spcBef>
                <a:spcPts val="1060"/>
              </a:spcBef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  <a:defRPr/>
            </a:pPr>
            <a:r>
              <a:rPr kumimoji="0" lang="en-US" sz="2000" b="0" i="0" u="none" strike="noStrike" kern="0" cap="none" spc="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  <a:cs typeface="Century Gothic"/>
              </a:rPr>
              <a:t>Forests </a:t>
            </a:r>
          </a:p>
          <a:p>
            <a:pPr marL="3556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6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  <a:defRPr/>
            </a:pPr>
            <a:r>
              <a:rPr kumimoji="0" lang="en-US" sz="2000" b="0" i="0" u="none" strike="noStrike" kern="0" cap="none" spc="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  <a:cs typeface="Century Gothic"/>
              </a:rPr>
              <a:t>Shrublands </a:t>
            </a:r>
          </a:p>
          <a:p>
            <a:pPr marL="3556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6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  <a:defRPr/>
            </a:pPr>
            <a:r>
              <a:rPr kumimoji="0" lang="en-US" sz="2000" b="0" i="0" u="none" strike="noStrike" kern="0" cap="none" spc="85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  <a:cs typeface="Century Gothic"/>
              </a:rPr>
              <a:t>Urbanscapes</a:t>
            </a:r>
            <a:endParaRPr kumimoji="0" lang="en-US" sz="2000" b="0" i="0" u="none" strike="noStrike" kern="0" cap="none" spc="85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entury Gothic" panose="020B0502020202020204" pitchFamily="34" charset="0"/>
              <a:cs typeface="Century Gothic"/>
            </a:endParaRPr>
          </a:p>
          <a:p>
            <a:pPr marL="3556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6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  <a:defRPr/>
            </a:pPr>
            <a:r>
              <a:rPr lang="en-US" sz="2000" kern="0" spc="85" dirty="0">
                <a:solidFill>
                  <a:sysClr val="windowText" lastClr="000000"/>
                </a:solidFill>
                <a:latin typeface="Century Gothic" panose="020B0502020202020204" pitchFamily="34" charset="0"/>
                <a:cs typeface="Century Gothic"/>
              </a:rPr>
              <a:t>Cross-cutting recommendations</a:t>
            </a:r>
          </a:p>
          <a:p>
            <a:pPr marL="12700">
              <a:spcBef>
                <a:spcPts val="1060"/>
              </a:spcBef>
              <a:tabLst>
                <a:tab pos="354965" algn="l"/>
                <a:tab pos="355600" algn="l"/>
              </a:tabLst>
              <a:defRPr/>
            </a:pPr>
            <a:r>
              <a:rPr kumimoji="0" lang="en-US" sz="2000" b="1" i="1" u="none" strike="noStrike" kern="0" cap="none" spc="85" normalizeH="0" baseline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entury Gothic" panose="020B0502020202020204" pitchFamily="34" charset="0"/>
                <a:cs typeface="Century Gothic"/>
              </a:rPr>
              <a:t>PUBLIC COMMENT </a:t>
            </a:r>
          </a:p>
          <a:p>
            <a:pPr marL="12700" marR="0" lvl="0" algn="l" defTabSz="914400" rtl="0" eaLnBrk="1" fontAlgn="auto" latinLnBrk="0" hangingPunct="1">
              <a:lnSpc>
                <a:spcPct val="100000"/>
              </a:lnSpc>
              <a:spcBef>
                <a:spcPts val="1060"/>
              </a:spcBef>
              <a:spcAft>
                <a:spcPts val="0"/>
              </a:spcAft>
              <a:buClrTx/>
              <a:buSzTx/>
              <a:tabLst>
                <a:tab pos="354965" algn="l"/>
                <a:tab pos="355600" algn="l"/>
              </a:tabLst>
              <a:defRPr/>
            </a:pPr>
            <a:r>
              <a:rPr lang="en-US" sz="2000" kern="0" spc="85" dirty="0">
                <a:solidFill>
                  <a:sysClr val="windowText" lastClr="000000"/>
                </a:solidFill>
                <a:latin typeface="Century Gothic" panose="020B0502020202020204" pitchFamily="34" charset="0"/>
                <a:cs typeface="Century Gothic"/>
              </a:rPr>
              <a:t> </a:t>
            </a:r>
            <a:endParaRPr kumimoji="0" lang="en-US" sz="2000" b="0" i="0" u="none" strike="noStrike" kern="0" cap="none" spc="85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entury Gothic" panose="020B0502020202020204" pitchFamily="34" charset="0"/>
              <a:cs typeface="Century Gothic"/>
            </a:endParaRPr>
          </a:p>
          <a:p>
            <a:pPr marL="354965" marR="0" lvl="0" indent="-342265" algn="l" defTabSz="914400" rtl="0" eaLnBrk="1" fontAlgn="auto" latinLnBrk="0" hangingPunct="1">
              <a:lnSpc>
                <a:spcPct val="100000"/>
              </a:lnSpc>
              <a:spcBef>
                <a:spcPts val="106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354965" algn="l"/>
                <a:tab pos="355600" algn="l"/>
              </a:tabLst>
              <a:defRPr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</p:txBody>
      </p:sp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2034" y="790194"/>
            <a:ext cx="10600690" cy="0"/>
          </a:xfrm>
          <a:custGeom>
            <a:avLst/>
            <a:gdLst/>
            <a:ahLst/>
            <a:cxnLst/>
            <a:rect l="l" t="t" r="r" b="b"/>
            <a:pathLst>
              <a:path w="10600690">
                <a:moveTo>
                  <a:pt x="0" y="0"/>
                </a:moveTo>
                <a:lnTo>
                  <a:pt x="10600309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79787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title"/>
          </p:nvPr>
        </p:nvSpPr>
        <p:spPr>
          <a:xfrm>
            <a:off x="838200" y="7989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800" i="1" dirty="0">
                <a:solidFill>
                  <a:srgbClr val="FF0000"/>
                </a:solidFill>
                <a:latin typeface="Century Gothic" panose="020B0502020202020204" pitchFamily="34" charset="0"/>
              </a:rPr>
              <a:t>DRAFT </a:t>
            </a:r>
            <a:r>
              <a:rPr lang="en-US" sz="4800" dirty="0">
                <a:latin typeface="Century Gothic" panose="020B0502020202020204" pitchFamily="34" charset="0"/>
              </a:rPr>
              <a:t>Deserts Recommendations</a:t>
            </a:r>
            <a:endParaRPr sz="4800" dirty="0">
              <a:latin typeface="Century Gothic" panose="020B0502020202020204" pitchFamily="34" charset="0"/>
            </a:endParaRPr>
          </a:p>
        </p:txBody>
      </p:sp>
      <p:sp>
        <p:nvSpPr>
          <p:cNvPr id="85" name="Google Shape;85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28600" lvl="0" indent="-21526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Minimize disturbances for deserts/sparsely vegetated habitats, reduce future land conversion to a maximum of 2600 acres/per year.</a:t>
            </a:r>
            <a:endParaRPr dirty="0">
              <a:latin typeface="Century Gothic" panose="020B0502020202020204" pitchFamily="34" charset="0"/>
            </a:endParaRPr>
          </a:p>
          <a:p>
            <a:pPr marL="228600" lvl="0" indent="-21526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Mitigate for carbon and climate impacts of development, including the timescales relative to desert ecosystems </a:t>
            </a:r>
          </a:p>
          <a:p>
            <a:pPr marL="228600" lvl="0" indent="-21526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Increase conservation to a minimum of 15,000 acres per year and a maximum feasible acreage to conserve current intact desert areas.</a:t>
            </a:r>
            <a:endParaRPr dirty="0">
              <a:latin typeface="Century Gothic" panose="020B0502020202020204" pitchFamily="34" charset="0"/>
            </a:endParaRPr>
          </a:p>
          <a:p>
            <a:pPr marL="228600" lvl="0" indent="-21526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Establish restoration target with focus on invasive species removal (e.g., Tamarisk and other species) and restoration of riparian zones.</a:t>
            </a:r>
            <a:endParaRPr dirty="0">
              <a:latin typeface="Century Gothic" panose="020B0502020202020204" pitchFamily="34" charset="0"/>
            </a:endParaRPr>
          </a:p>
          <a:p>
            <a:pPr marL="685800" lvl="1" indent="-99059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D88C5-44A9-ED6C-FF9F-036FE8FE7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320"/>
            <a:ext cx="12192000" cy="1685817"/>
          </a:xfrm>
        </p:spPr>
        <p:txBody>
          <a:bodyPr>
            <a:normAutofit/>
          </a:bodyPr>
          <a:lstStyle/>
          <a:p>
            <a:r>
              <a:rPr lang="en-US" i="1" dirty="0">
                <a:solidFill>
                  <a:srgbClr val="FF0000"/>
                </a:solidFill>
                <a:latin typeface="Century Gothic" panose="020B0502020202020204" pitchFamily="34" charset="0"/>
              </a:rPr>
              <a:t>DRAFT </a:t>
            </a:r>
            <a:r>
              <a:rPr lang="en-US" dirty="0">
                <a:latin typeface="Century Gothic" panose="020B0502020202020204" pitchFamily="34" charset="0"/>
              </a:rPr>
              <a:t>Agricultural Lands 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F6FC34-7D66-B359-5B35-7506FD99D9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283" y="1706137"/>
            <a:ext cx="11299970" cy="4886048"/>
          </a:xfrm>
        </p:spPr>
        <p:txBody>
          <a:bodyPr>
            <a:normAutofit fontScale="92500"/>
          </a:bodyPr>
          <a:lstStyle/>
          <a:p>
            <a:r>
              <a:rPr lang="en-US" sz="3600" dirty="0">
                <a:latin typeface="Century Gothic" panose="020B0502020202020204" pitchFamily="34" charset="0"/>
              </a:rPr>
              <a:t>Protect/Conserve extant agricultural lands. By 2050, reach “equilibrium” through mitigation of agricultural land loss through equivalent land gain.</a:t>
            </a:r>
          </a:p>
          <a:p>
            <a:r>
              <a:rPr lang="en-US" sz="3600" dirty="0">
                <a:latin typeface="Century Gothic" panose="020B0502020202020204" pitchFamily="34" charset="0"/>
              </a:rPr>
              <a:t>Expand and maintain farm edge diversity especially with appropriate native species, riparian zones.</a:t>
            </a:r>
          </a:p>
          <a:p>
            <a:r>
              <a:rPr lang="en-US" sz="3600" dirty="0">
                <a:latin typeface="Century Gothic" panose="020B0502020202020204" pitchFamily="34" charset="0"/>
              </a:rPr>
              <a:t>Expand organic/regenerative agriculture to 75% farm operations, 40% of farmed area by 2045. Increase use of soil building practices and reduce NO2 emissions.</a:t>
            </a:r>
          </a:p>
          <a:p>
            <a:r>
              <a:rPr lang="en-US" sz="3600" dirty="0">
                <a:latin typeface="Century Gothic" panose="020B0502020202020204" pitchFamily="34" charset="0"/>
              </a:rPr>
              <a:t>Elevate discussion of Just Transitions in agriculture.</a:t>
            </a:r>
          </a:p>
          <a:p>
            <a:endParaRPr lang="en-US" sz="3600" dirty="0">
              <a:latin typeface="+mj-lt"/>
            </a:endParaRPr>
          </a:p>
          <a:p>
            <a:endParaRPr lang="en-US" sz="3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771907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D88C5-44A9-ED6C-FF9F-036FE8FE7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114" y="20320"/>
            <a:ext cx="11853644" cy="1372545"/>
          </a:xfrm>
        </p:spPr>
        <p:txBody>
          <a:bodyPr>
            <a:normAutofit/>
          </a:bodyPr>
          <a:lstStyle/>
          <a:p>
            <a:r>
              <a:rPr lang="en-US" sz="4800" i="1" dirty="0">
                <a:solidFill>
                  <a:srgbClr val="FF0000"/>
                </a:solidFill>
                <a:latin typeface="Century Gothic" panose="020B0502020202020204" pitchFamily="34" charset="0"/>
              </a:rPr>
              <a:t>DRAFT </a:t>
            </a:r>
            <a:r>
              <a:rPr lang="en-US" sz="4800" dirty="0">
                <a:latin typeface="Century Gothic" panose="020B0502020202020204" pitchFamily="34" charset="0"/>
              </a:rPr>
              <a:t>Grasslands 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F6FC34-7D66-B359-5B35-7506FD99D9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7856"/>
            <a:ext cx="10515600" cy="4228052"/>
          </a:xfrm>
        </p:spPr>
        <p:txBody>
          <a:bodyPr>
            <a:normAutofit lnSpcReduction="10000"/>
          </a:bodyPr>
          <a:lstStyle/>
          <a:p>
            <a:r>
              <a:rPr lang="en-US" sz="3600" dirty="0">
                <a:latin typeface="Century Gothic" panose="020B0502020202020204" pitchFamily="34" charset="0"/>
              </a:rPr>
              <a:t>Conserve and maintain existing grasslands, inclusive of working ranches.</a:t>
            </a:r>
          </a:p>
          <a:p>
            <a:r>
              <a:rPr lang="en-US" sz="3600" dirty="0">
                <a:latin typeface="Century Gothic" panose="020B0502020202020204" pitchFamily="34" charset="0"/>
              </a:rPr>
              <a:t>Maintain/enhance soil vegetative cover to increase soil carbon, reduce erosion and support co-benefits (water, biodiversity, </a:t>
            </a:r>
            <a:r>
              <a:rPr lang="en-US" sz="3600" dirty="0" err="1">
                <a:latin typeface="Century Gothic" panose="020B0502020202020204" pitchFamily="34" charset="0"/>
              </a:rPr>
              <a:t>etc</a:t>
            </a:r>
            <a:r>
              <a:rPr lang="en-US" sz="3600" dirty="0">
                <a:latin typeface="Century Gothic" panose="020B0502020202020204" pitchFamily="34" charset="0"/>
              </a:rPr>
              <a:t>)</a:t>
            </a:r>
          </a:p>
          <a:p>
            <a:r>
              <a:rPr lang="en-US" sz="3600" dirty="0">
                <a:latin typeface="Century Gothic" panose="020B0502020202020204" pitchFamily="34" charset="0"/>
              </a:rPr>
              <a:t>Increase conservation practices: restoration (riparian/native species e.g. oaks/ native grasses &amp; shrubs, etc.)</a:t>
            </a:r>
          </a:p>
        </p:txBody>
      </p:sp>
    </p:spTree>
    <p:extLst>
      <p:ext uri="{BB962C8B-B14F-4D97-AF65-F5344CB8AC3E}">
        <p14:creationId xmlns:p14="http://schemas.microsoft.com/office/powerpoint/2010/main" val="11745151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D88C5-44A9-ED6C-FF9F-036FE8FE7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320"/>
            <a:ext cx="10515600" cy="1553299"/>
          </a:xfrm>
        </p:spPr>
        <p:txBody>
          <a:bodyPr>
            <a:normAutofit/>
          </a:bodyPr>
          <a:lstStyle/>
          <a:p>
            <a:r>
              <a:rPr lang="en-US" i="1" dirty="0">
                <a:solidFill>
                  <a:srgbClr val="FF0000"/>
                </a:solidFill>
                <a:latin typeface="Century Gothic" panose="020B0502020202020204" pitchFamily="34" charset="0"/>
              </a:rPr>
              <a:t>DRAFT </a:t>
            </a:r>
            <a:r>
              <a:rPr lang="en-US" dirty="0">
                <a:latin typeface="Century Gothic" panose="020B0502020202020204" pitchFamily="34" charset="0"/>
              </a:rPr>
              <a:t>Wetlands 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F6FC34-7D66-B359-5B35-7506FD99D9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171" y="1887523"/>
            <a:ext cx="11367083" cy="4588778"/>
          </a:xfrm>
        </p:spPr>
        <p:txBody>
          <a:bodyPr>
            <a:normAutofit fontScale="85000" lnSpcReduction="20000"/>
          </a:bodyPr>
          <a:lstStyle/>
          <a:p>
            <a:r>
              <a:rPr lang="en-US" sz="3600" dirty="0">
                <a:latin typeface="Century Gothic" panose="020B0502020202020204" pitchFamily="34" charset="0"/>
              </a:rPr>
              <a:t>Increase area restored and conserved, including delta/rice/managed wetlands/eelgrass.</a:t>
            </a:r>
          </a:p>
          <a:p>
            <a:r>
              <a:rPr lang="en-US" sz="3600" dirty="0">
                <a:latin typeface="Century Gothic" panose="020B0502020202020204" pitchFamily="34" charset="0"/>
              </a:rPr>
              <a:t>Prioritize conservation of relatively intact wetlands, and on connectivity between wetlands systems (eelgrass to tidal etc.)</a:t>
            </a:r>
          </a:p>
          <a:p>
            <a:r>
              <a:rPr lang="en-US" sz="3600" dirty="0">
                <a:latin typeface="Century Gothic" panose="020B0502020202020204" pitchFamily="34" charset="0"/>
              </a:rPr>
              <a:t>Incorporate long term trends, </a:t>
            </a:r>
            <a:r>
              <a:rPr lang="en-US" sz="3600" dirty="0" err="1">
                <a:latin typeface="Century Gothic" panose="020B0502020202020204" pitchFamily="34" charset="0"/>
              </a:rPr>
              <a:t>e.g</a:t>
            </a:r>
            <a:r>
              <a:rPr lang="en-US" sz="3600" dirty="0">
                <a:latin typeface="Century Gothic" panose="020B0502020202020204" pitchFamily="34" charset="0"/>
              </a:rPr>
              <a:t> conserving inland areas of wetlands migration with SLR</a:t>
            </a:r>
          </a:p>
          <a:p>
            <a:r>
              <a:rPr lang="en-US" sz="3600" dirty="0">
                <a:latin typeface="Century Gothic" panose="020B0502020202020204" pitchFamily="34" charset="0"/>
              </a:rPr>
              <a:t>Improve spatial data and fill data gaps (e.g. eelgrass mapping, data and modelling beyond SF Bay, kelp restoration approaches, wet meadow-fire interactions, </a:t>
            </a:r>
            <a:r>
              <a:rPr lang="en-US" sz="3600" dirty="0" err="1">
                <a:latin typeface="Century Gothic" panose="020B0502020202020204" pitchFamily="34" charset="0"/>
              </a:rPr>
              <a:t>etc</a:t>
            </a:r>
            <a:r>
              <a:rPr lang="en-US" sz="3600" dirty="0">
                <a:latin typeface="Century Gothic" panose="020B0502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51828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DEEB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" y="2892950"/>
            <a:ext cx="12256316" cy="801438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1472565" marR="5080" indent="-1460500" algn="ctr">
              <a:lnSpc>
                <a:spcPts val="5830"/>
              </a:lnSpc>
              <a:spcBef>
                <a:spcPts val="835"/>
              </a:spcBef>
            </a:pPr>
            <a:r>
              <a:rPr sz="4800" spc="285" dirty="0">
                <a:latin typeface="Century Gothic" panose="020B0502020202020204" pitchFamily="34" charset="0"/>
              </a:rPr>
              <a:t>Committee</a:t>
            </a:r>
            <a:r>
              <a:rPr sz="4800" spc="20" dirty="0">
                <a:latin typeface="Century Gothic" panose="020B0502020202020204" pitchFamily="34" charset="0"/>
              </a:rPr>
              <a:t> </a:t>
            </a:r>
            <a:r>
              <a:rPr sz="4800" spc="335" dirty="0">
                <a:latin typeface="Century Gothic" panose="020B0502020202020204" pitchFamily="34" charset="0"/>
              </a:rPr>
              <a:t>Discussion </a:t>
            </a:r>
            <a:r>
              <a:rPr sz="4800" spc="120" dirty="0">
                <a:latin typeface="Century Gothic" panose="020B0502020202020204" pitchFamily="34" charset="0"/>
              </a:rPr>
              <a:t>and</a:t>
            </a:r>
            <a:r>
              <a:rPr lang="en-US" sz="4800" spc="20" dirty="0">
                <a:latin typeface="Century Gothic" panose="020B0502020202020204" pitchFamily="34" charset="0"/>
              </a:rPr>
              <a:t> </a:t>
            </a:r>
            <a:r>
              <a:rPr sz="4800" spc="320" dirty="0">
                <a:latin typeface="Century Gothic" panose="020B0502020202020204" pitchFamily="34" charset="0"/>
              </a:rPr>
              <a:t>Questions</a:t>
            </a:r>
            <a:endParaRPr sz="48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264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9DC3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83894" y="2842991"/>
            <a:ext cx="6824212" cy="925318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2733040" marR="5080" indent="-2720340" algn="ctr">
              <a:lnSpc>
                <a:spcPts val="6480"/>
              </a:lnSpc>
              <a:spcBef>
                <a:spcPts val="915"/>
              </a:spcBef>
            </a:pPr>
            <a:r>
              <a:rPr sz="5400" spc="350" dirty="0">
                <a:latin typeface="Century Gothic" panose="020B0502020202020204" pitchFamily="34" charset="0"/>
              </a:rPr>
              <a:t>Public</a:t>
            </a:r>
            <a:r>
              <a:rPr sz="5400" dirty="0">
                <a:latin typeface="Century Gothic" panose="020B0502020202020204" pitchFamily="34" charset="0"/>
              </a:rPr>
              <a:t> </a:t>
            </a:r>
            <a:r>
              <a:rPr sz="5400" spc="335" dirty="0">
                <a:latin typeface="Century Gothic" panose="020B0502020202020204" pitchFamily="34" charset="0"/>
              </a:rPr>
              <a:t>Comment</a:t>
            </a:r>
            <a:endParaRPr sz="5400" spc="114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0419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DEEB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" y="2124439"/>
            <a:ext cx="11459360" cy="2338461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1472565" marR="5080" indent="-1460500" algn="ctr">
              <a:lnSpc>
                <a:spcPts val="5830"/>
              </a:lnSpc>
              <a:spcBef>
                <a:spcPts val="835"/>
              </a:spcBef>
            </a:pPr>
            <a:r>
              <a:rPr lang="en-US" sz="5400" b="1" spc="285" dirty="0">
                <a:latin typeface="Century Gothic" panose="020B0502020202020204" pitchFamily="34" charset="0"/>
              </a:rPr>
              <a:t>BREAK</a:t>
            </a:r>
            <a:br>
              <a:rPr lang="en-US" sz="5400" b="1" spc="285" dirty="0">
                <a:latin typeface="Century Gothic" panose="020B0502020202020204" pitchFamily="34" charset="0"/>
              </a:rPr>
            </a:br>
            <a:br>
              <a:rPr lang="en-US" sz="5400" b="1" spc="285" dirty="0">
                <a:latin typeface="Century Gothic" panose="020B0502020202020204" pitchFamily="34" charset="0"/>
              </a:rPr>
            </a:br>
            <a:r>
              <a:rPr lang="en-US" sz="5400" spc="285" dirty="0">
                <a:latin typeface="Century Gothic" panose="020B0502020202020204" pitchFamily="34" charset="0"/>
              </a:rPr>
              <a:t>We will resume shortly  </a:t>
            </a:r>
            <a:endParaRPr sz="5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79701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BB922-E223-16F2-B578-307196594E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9855" y="382775"/>
            <a:ext cx="11143429" cy="974681"/>
          </a:xfrm>
        </p:spPr>
        <p:txBody>
          <a:bodyPr>
            <a:normAutofit fontScale="90000"/>
          </a:bodyPr>
          <a:lstStyle/>
          <a:p>
            <a:pPr algn="l"/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i="1" dirty="0">
                <a:solidFill>
                  <a:srgbClr val="FF0000"/>
                </a:solidFill>
                <a:latin typeface="Century Gothic" panose="020B0502020202020204" pitchFamily="34" charset="0"/>
              </a:rPr>
              <a:t>DRAFT </a:t>
            </a:r>
            <a:r>
              <a:rPr lang="en-US" dirty="0">
                <a:latin typeface="Century Gothic" panose="020B0502020202020204" pitchFamily="34" charset="0"/>
              </a:rPr>
              <a:t>Forest Recommendations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1FFF94-5E55-DAC4-C2F4-F2CC161670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2143" y="1662692"/>
            <a:ext cx="11361141" cy="5132391"/>
          </a:xfrm>
        </p:spPr>
        <p:txBody>
          <a:bodyPr>
            <a:normAutofit fontScale="925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By 2034, conserve 2M acres conifer forest, increasing C sequestration by 360,000,000 T CO2e by preventing loss and increasing average age, naturalness of managed conifer forests though establishing Working Forest Conservation Easements that restore more naturally fire and climate resilient conditions.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Restore &amp; conserve Riparian forests across land types/uses.  Target restoration of at least 50% of currently documented riparian forest area or at least 2,000 acres/year.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Oak Woodlands: Conserve and restore 50% of extant Valley, Coastal, Mixed-Oregon White Oak and Blue Oak types.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Maintain existing wildfire resilience targets of 2.5M across all land types, with up to 2M acres forest and at least 500,000 acres non-forest.  Develop template restoration permit for smaller family forest ownerships (under 500 acres) ownerships with funding to undertake fuels management; link with conservation. Focus on fuels reductions, managed and prescribed low-moderate intensity fire, restoration-reforestation as the primary approaches.</a:t>
            </a:r>
          </a:p>
          <a:p>
            <a:pPr algn="l"/>
            <a:endParaRPr lang="en-US" dirty="0">
              <a:latin typeface="+mj-lt"/>
            </a:endParaRP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8777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D88C5-44A9-ED6C-FF9F-036FE8FE7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506" y="20320"/>
            <a:ext cx="11484528" cy="1685817"/>
          </a:xfrm>
        </p:spPr>
        <p:txBody>
          <a:bodyPr>
            <a:normAutofit/>
          </a:bodyPr>
          <a:lstStyle/>
          <a:p>
            <a:r>
              <a:rPr lang="en-US" sz="4800" i="1" dirty="0">
                <a:solidFill>
                  <a:srgbClr val="FF0000"/>
                </a:solidFill>
                <a:latin typeface="Century Gothic" panose="020B0502020202020204" pitchFamily="34" charset="0"/>
              </a:rPr>
              <a:t>DRAFT </a:t>
            </a:r>
            <a:r>
              <a:rPr lang="en-US" sz="4800" dirty="0">
                <a:latin typeface="Century Gothic" panose="020B0502020202020204" pitchFamily="34" charset="0"/>
              </a:rPr>
              <a:t>Shrublands 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F6FC34-7D66-B359-5B35-7506FD99D9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10624"/>
            <a:ext cx="10515600" cy="4351338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Century Gothic" panose="020B0502020202020204" pitchFamily="34" charset="0"/>
              </a:rPr>
              <a:t>Conserve intact shrublands; prevent development/ reduce loss to built/other uses</a:t>
            </a:r>
          </a:p>
          <a:p>
            <a:r>
              <a:rPr lang="en-US" sz="3600" dirty="0">
                <a:latin typeface="Century Gothic" panose="020B0502020202020204" pitchFamily="34" charset="0"/>
              </a:rPr>
              <a:t>Reduce Fire Loss</a:t>
            </a:r>
          </a:p>
          <a:p>
            <a:r>
              <a:rPr lang="en-US" sz="3600" dirty="0">
                <a:latin typeface="Century Gothic" panose="020B0502020202020204" pitchFamily="34" charset="0"/>
              </a:rPr>
              <a:t>Restore and conserve shrub/chapparal/scrub systems</a:t>
            </a:r>
          </a:p>
        </p:txBody>
      </p:sp>
    </p:spTree>
    <p:extLst>
      <p:ext uri="{BB962C8B-B14F-4D97-AF65-F5344CB8AC3E}">
        <p14:creationId xmlns:p14="http://schemas.microsoft.com/office/powerpoint/2010/main" val="21076646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D88C5-44A9-ED6C-FF9F-036FE8FE7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16017"/>
            <a:ext cx="12192000" cy="1306675"/>
          </a:xfrm>
        </p:spPr>
        <p:txBody>
          <a:bodyPr>
            <a:noAutofit/>
          </a:bodyPr>
          <a:lstStyle/>
          <a:p>
            <a:r>
              <a:rPr lang="en-US" i="1" dirty="0">
                <a:solidFill>
                  <a:srgbClr val="FF0000"/>
                </a:solidFill>
                <a:latin typeface="Century Gothic" panose="020B0502020202020204" pitchFamily="34" charset="0"/>
              </a:rPr>
              <a:t>DRAFT </a:t>
            </a:r>
            <a:r>
              <a:rPr lang="en-US" dirty="0">
                <a:latin typeface="Century Gothic" panose="020B0502020202020204" pitchFamily="34" charset="0"/>
              </a:rPr>
              <a:t>Developed Lands 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F6FC34-7D66-B359-5B35-7506FD99D9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6179" y="1702964"/>
            <a:ext cx="10515600" cy="4731392"/>
          </a:xfrm>
        </p:spPr>
        <p:txBody>
          <a:bodyPr>
            <a:normAutofit fontScale="92500" lnSpcReduction="20000"/>
          </a:bodyPr>
          <a:lstStyle/>
          <a:p>
            <a:r>
              <a:rPr lang="en-US" sz="3600" dirty="0">
                <a:latin typeface="Century Gothic" panose="020B0502020202020204" pitchFamily="34" charset="0"/>
              </a:rPr>
              <a:t>Increase urban vegetation to decrease emissions; focus on resilient native species: trees, shrubs and grasses (indirect C benefits, major climate benefits). Prioritize lower income/frontline communities.</a:t>
            </a:r>
          </a:p>
          <a:p>
            <a:r>
              <a:rPr lang="en-US" sz="3600" dirty="0">
                <a:latin typeface="Century Gothic" panose="020B0502020202020204" pitchFamily="34" charset="0"/>
              </a:rPr>
              <a:t>Increase C sequestration target to 60 MMT Co2 by 2050 </a:t>
            </a:r>
          </a:p>
          <a:p>
            <a:r>
              <a:rPr lang="en-US" sz="3600" dirty="0">
                <a:latin typeface="Century Gothic" panose="020B0502020202020204" pitchFamily="34" charset="0"/>
              </a:rPr>
              <a:t>Focus future development in existing and peri-urban footprint-limit expansion through planning, permitting and direct conservation (reduces VMT, increases retention of C in intact natural and working lands)</a:t>
            </a:r>
          </a:p>
        </p:txBody>
      </p:sp>
    </p:spTree>
    <p:extLst>
      <p:ext uri="{BB962C8B-B14F-4D97-AF65-F5344CB8AC3E}">
        <p14:creationId xmlns:p14="http://schemas.microsoft.com/office/powerpoint/2010/main" val="21204685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D88C5-44A9-ED6C-FF9F-036FE8FE7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558" y="-330557"/>
            <a:ext cx="11803310" cy="2300289"/>
          </a:xfrm>
        </p:spPr>
        <p:txBody>
          <a:bodyPr>
            <a:normAutofit/>
          </a:bodyPr>
          <a:lstStyle/>
          <a:p>
            <a:r>
              <a:rPr lang="en-US" i="1" dirty="0">
                <a:solidFill>
                  <a:srgbClr val="FF0000"/>
                </a:solidFill>
                <a:latin typeface="Century Gothic" panose="020B0502020202020204" pitchFamily="34" charset="0"/>
              </a:rPr>
              <a:t>DRAFT </a:t>
            </a:r>
            <a:r>
              <a:rPr lang="en-US" dirty="0">
                <a:latin typeface="Century Gothic" panose="020B0502020202020204" pitchFamily="34" charset="0"/>
              </a:rPr>
              <a:t>Cross Cutting Recommendations</a:t>
            </a:r>
            <a:br>
              <a:rPr lang="en-US" dirty="0">
                <a:latin typeface="Century Gothic" panose="020B0502020202020204" pitchFamily="34" charset="0"/>
              </a:rPr>
            </a:br>
            <a:r>
              <a:rPr lang="en-US" sz="2400" i="1" dirty="0">
                <a:latin typeface="Century Gothic" panose="020B0502020202020204" pitchFamily="34" charset="0"/>
              </a:rPr>
              <a:t>(additional to observing key principles, i.e. impact within 5-10 years; climate focus; </a:t>
            </a:r>
            <a:r>
              <a:rPr lang="en-US" sz="2400" i="1" dirty="0" err="1">
                <a:latin typeface="Century Gothic" panose="020B0502020202020204" pitchFamily="34" charset="0"/>
              </a:rPr>
              <a:t>etc</a:t>
            </a:r>
            <a:r>
              <a:rPr lang="en-US" sz="2400" dirty="0"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F6FC34-7D66-B359-5B35-7506FD99D9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914" y="1969732"/>
            <a:ext cx="11038367" cy="4845740"/>
          </a:xfrm>
        </p:spPr>
        <p:txBody>
          <a:bodyPr>
            <a:normAutofit fontScale="77500" lnSpcReduction="20000"/>
          </a:bodyPr>
          <a:lstStyle/>
          <a:p>
            <a:r>
              <a:rPr lang="en-US" sz="3000" dirty="0">
                <a:latin typeface="Century Gothic" panose="020B0502020202020204" pitchFamily="34" charset="0"/>
              </a:rPr>
              <a:t>Substantially increase conservation of relatively intact working and natural lands. Maintain NWL area, limit land loss/conversion. Consider mitigation.</a:t>
            </a:r>
          </a:p>
          <a:p>
            <a:r>
              <a:rPr lang="en-US" sz="3000" dirty="0">
                <a:latin typeface="Century Gothic" panose="020B0502020202020204" pitchFamily="34" charset="0"/>
              </a:rPr>
              <a:t>Integrate/combine short term actions with long term instruments ensuring enduring impact, i.e. working lands conservation easements. </a:t>
            </a:r>
          </a:p>
          <a:p>
            <a:r>
              <a:rPr lang="en-US" sz="3000" dirty="0">
                <a:latin typeface="Century Gothic" panose="020B0502020202020204" pitchFamily="34" charset="0"/>
              </a:rPr>
              <a:t>Increase use/restoration of climate resilient native species across and within all NWL segments.</a:t>
            </a:r>
          </a:p>
          <a:p>
            <a:r>
              <a:rPr lang="en-US" sz="3000" dirty="0">
                <a:latin typeface="Century Gothic" panose="020B0502020202020204" pitchFamily="34" charset="0"/>
              </a:rPr>
              <a:t>Increase regenerative, organic, natural systems (e.g. forest) practices and management.</a:t>
            </a:r>
          </a:p>
          <a:p>
            <a:r>
              <a:rPr lang="en-US" sz="3000" dirty="0">
                <a:latin typeface="Century Gothic" panose="020B0502020202020204" pitchFamily="34" charset="0"/>
              </a:rPr>
              <a:t>Restore and conserve cross cutting habitat types: i.e. riparian; farmland fringes; urban to sub/peri-urban to working-natural lands.</a:t>
            </a:r>
          </a:p>
          <a:p>
            <a:r>
              <a:rPr lang="en-US" sz="3000" dirty="0">
                <a:latin typeface="Century Gothic" panose="020B0502020202020204" pitchFamily="34" charset="0"/>
              </a:rPr>
              <a:t>Increase essential pipelines/supplies for workforce and seed sources.</a:t>
            </a:r>
          </a:p>
          <a:p>
            <a:r>
              <a:rPr lang="en-US" sz="3000" dirty="0">
                <a:latin typeface="Century Gothic" panose="020B0502020202020204" pitchFamily="34" charset="0"/>
              </a:rPr>
              <a:t>Increase engagement and action in frontline, low-income communities, support Just Transition.</a:t>
            </a:r>
          </a:p>
          <a:p>
            <a:endParaRPr lang="en-US" sz="3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988199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DEEB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" y="2892950"/>
            <a:ext cx="12256316" cy="801438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1472565" marR="5080" indent="-1460500" algn="ctr">
              <a:lnSpc>
                <a:spcPts val="5830"/>
              </a:lnSpc>
              <a:spcBef>
                <a:spcPts val="835"/>
              </a:spcBef>
            </a:pPr>
            <a:r>
              <a:rPr sz="4800" spc="285" dirty="0">
                <a:latin typeface="Century Gothic" panose="020B0502020202020204" pitchFamily="34" charset="0"/>
              </a:rPr>
              <a:t>Committee</a:t>
            </a:r>
            <a:r>
              <a:rPr sz="4800" spc="20" dirty="0">
                <a:latin typeface="Century Gothic" panose="020B0502020202020204" pitchFamily="34" charset="0"/>
              </a:rPr>
              <a:t> </a:t>
            </a:r>
            <a:r>
              <a:rPr sz="4800" spc="335" dirty="0">
                <a:latin typeface="Century Gothic" panose="020B0502020202020204" pitchFamily="34" charset="0"/>
              </a:rPr>
              <a:t>Discussion </a:t>
            </a:r>
            <a:r>
              <a:rPr sz="4800" spc="120" dirty="0">
                <a:latin typeface="Century Gothic" panose="020B0502020202020204" pitchFamily="34" charset="0"/>
              </a:rPr>
              <a:t>and</a:t>
            </a:r>
            <a:r>
              <a:rPr lang="en-US" sz="4800" spc="20" dirty="0">
                <a:latin typeface="Century Gothic" panose="020B0502020202020204" pitchFamily="34" charset="0"/>
              </a:rPr>
              <a:t> </a:t>
            </a:r>
            <a:r>
              <a:rPr sz="4800" spc="320" dirty="0">
                <a:latin typeface="Century Gothic" panose="020B0502020202020204" pitchFamily="34" charset="0"/>
              </a:rPr>
              <a:t>Questions</a:t>
            </a:r>
            <a:endParaRPr sz="48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94208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9DC3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83894" y="2842991"/>
            <a:ext cx="6824212" cy="925318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2733040" marR="5080" indent="-2720340" algn="ctr">
              <a:lnSpc>
                <a:spcPts val="6480"/>
              </a:lnSpc>
              <a:spcBef>
                <a:spcPts val="915"/>
              </a:spcBef>
            </a:pPr>
            <a:r>
              <a:rPr sz="5400" spc="350" dirty="0">
                <a:latin typeface="Century Gothic" panose="020B0502020202020204" pitchFamily="34" charset="0"/>
              </a:rPr>
              <a:t>Public</a:t>
            </a:r>
            <a:r>
              <a:rPr sz="5400" dirty="0">
                <a:latin typeface="Century Gothic" panose="020B0502020202020204" pitchFamily="34" charset="0"/>
              </a:rPr>
              <a:t> </a:t>
            </a:r>
            <a:r>
              <a:rPr sz="5400" spc="335" dirty="0">
                <a:latin typeface="Century Gothic" panose="020B0502020202020204" pitchFamily="34" charset="0"/>
              </a:rPr>
              <a:t>Comment</a:t>
            </a:r>
            <a:endParaRPr sz="5400" spc="114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55284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0563" y="89481"/>
            <a:ext cx="846709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74420" algn="l"/>
                <a:tab pos="1600200" algn="l"/>
                <a:tab pos="3415029" algn="l"/>
                <a:tab pos="6310630" algn="l"/>
                <a:tab pos="6762115" algn="l"/>
                <a:tab pos="7684134" algn="l"/>
              </a:tabLst>
            </a:pPr>
            <a:r>
              <a:rPr sz="3200" spc="190" dirty="0">
                <a:solidFill>
                  <a:srgbClr val="222E3C"/>
                </a:solidFill>
                <a:latin typeface="Century Gothic" panose="020B0502020202020204" pitchFamily="34" charset="0"/>
                <a:cs typeface="Calibri"/>
              </a:rPr>
              <a:t>Item</a:t>
            </a:r>
            <a:r>
              <a:rPr sz="3200" dirty="0">
                <a:solidFill>
                  <a:srgbClr val="222E3C"/>
                </a:solidFill>
                <a:latin typeface="Century Gothic" panose="020B0502020202020204" pitchFamily="34" charset="0"/>
                <a:cs typeface="Calibri"/>
              </a:rPr>
              <a:t>	</a:t>
            </a:r>
            <a:r>
              <a:rPr lang="en-US" sz="3200" dirty="0">
                <a:solidFill>
                  <a:srgbClr val="222E3C"/>
                </a:solidFill>
                <a:latin typeface="Century Gothic" panose="020B0502020202020204" pitchFamily="34" charset="0"/>
                <a:cs typeface="Calibri"/>
              </a:rPr>
              <a:t>4</a:t>
            </a:r>
            <a:r>
              <a:rPr sz="3200" spc="-430" dirty="0">
                <a:solidFill>
                  <a:srgbClr val="222E3C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3200" spc="-50" dirty="0">
                <a:solidFill>
                  <a:srgbClr val="222E3C"/>
                </a:solidFill>
                <a:latin typeface="Century Gothic" panose="020B0502020202020204" pitchFamily="34" charset="0"/>
                <a:cs typeface="Calibri"/>
              </a:rPr>
              <a:t>:</a:t>
            </a:r>
            <a:r>
              <a:rPr sz="3200" dirty="0">
                <a:solidFill>
                  <a:srgbClr val="222E3C"/>
                </a:solidFill>
                <a:latin typeface="Century Gothic" panose="020B0502020202020204" pitchFamily="34" charset="0"/>
                <a:cs typeface="Calibri"/>
              </a:rPr>
              <a:t>	</a:t>
            </a:r>
            <a:r>
              <a:rPr lang="en-US" sz="3200" spc="235" dirty="0">
                <a:solidFill>
                  <a:srgbClr val="222E3C"/>
                </a:solidFill>
                <a:latin typeface="Century Gothic" panose="020B0502020202020204" pitchFamily="34" charset="0"/>
                <a:cs typeface="Calibri"/>
              </a:rPr>
              <a:t>Next Steps</a:t>
            </a:r>
            <a:endParaRPr sz="3200" dirty="0">
              <a:latin typeface="Century Gothic" panose="020B0502020202020204" pitchFamily="34" charset="0"/>
              <a:cs typeface="Calibri"/>
            </a:endParaRPr>
          </a:p>
        </p:txBody>
      </p:sp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50562" y="1336010"/>
            <a:ext cx="11569403" cy="2775119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3556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6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  <a:defRPr/>
            </a:pPr>
            <a:r>
              <a:rPr lang="en-US" sz="4000" spc="235" dirty="0">
                <a:solidFill>
                  <a:srgbClr val="222E3C"/>
                </a:solidFill>
                <a:latin typeface="Century Gothic" panose="020B0502020202020204" pitchFamily="34" charset="0"/>
                <a:cs typeface="Calibri"/>
              </a:rPr>
              <a:t>Next Steps on Target Recommendations </a:t>
            </a:r>
          </a:p>
          <a:p>
            <a:pPr marL="3556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6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  <a:defRPr/>
            </a:pPr>
            <a:r>
              <a:rPr lang="en-US" sz="4000" kern="0" spc="85" dirty="0">
                <a:solidFill>
                  <a:sysClr val="windowText" lastClr="000000"/>
                </a:solidFill>
                <a:latin typeface="Century Gothic" panose="020B0502020202020204" pitchFamily="34" charset="0"/>
                <a:cs typeface="Century Gothic"/>
              </a:rPr>
              <a:t>Future Meetings and 2024 work </a:t>
            </a:r>
          </a:p>
          <a:p>
            <a:pPr marL="3556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6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  <a:defRPr/>
            </a:pPr>
            <a:r>
              <a:rPr lang="en-US" sz="4000" kern="0" spc="85" dirty="0">
                <a:solidFill>
                  <a:sysClr val="windowText" lastClr="000000"/>
                </a:solidFill>
                <a:latin typeface="Century Gothic" panose="020B0502020202020204" pitchFamily="34" charset="0"/>
                <a:cs typeface="Century Gothic"/>
              </a:rPr>
              <a:t>Close</a:t>
            </a:r>
            <a:endParaRPr kumimoji="0" lang="en-US" sz="4000" b="0" i="0" u="none" strike="noStrike" kern="0" cap="none" spc="85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entury Gothic" panose="020B0502020202020204" pitchFamily="34" charset="0"/>
              <a:cs typeface="Century Gothic"/>
            </a:endParaRPr>
          </a:p>
          <a:p>
            <a:pPr marL="12700" marR="0" lvl="0" algn="l" defTabSz="914400" rtl="0" eaLnBrk="1" fontAlgn="auto" latinLnBrk="0" hangingPunct="1">
              <a:lnSpc>
                <a:spcPct val="100000"/>
              </a:lnSpc>
              <a:spcBef>
                <a:spcPts val="1060"/>
              </a:spcBef>
              <a:spcAft>
                <a:spcPts val="0"/>
              </a:spcAft>
              <a:buClrTx/>
              <a:buSzTx/>
              <a:tabLst>
                <a:tab pos="354965" algn="l"/>
                <a:tab pos="355600" algn="l"/>
              </a:tabLst>
              <a:defRPr/>
            </a:pPr>
            <a:endParaRPr kumimoji="0" lang="en-US" sz="2400" b="0" i="0" u="none" strike="noStrike" kern="0" cap="none" spc="85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entury Gothic" panose="020B0502020202020204" pitchFamily="34" charset="0"/>
              <a:cs typeface="Century Gothic"/>
            </a:endParaRPr>
          </a:p>
        </p:txBody>
      </p:sp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2034" y="790194"/>
            <a:ext cx="10600690" cy="0"/>
          </a:xfrm>
          <a:custGeom>
            <a:avLst/>
            <a:gdLst/>
            <a:ahLst/>
            <a:cxnLst/>
            <a:rect l="l" t="t" r="r" b="b"/>
            <a:pathLst>
              <a:path w="10600690">
                <a:moveTo>
                  <a:pt x="0" y="0"/>
                </a:moveTo>
                <a:lnTo>
                  <a:pt x="10600309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32844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1508</TotalTime>
  <Words>973</Words>
  <Application>Microsoft Office PowerPoint</Application>
  <PresentationFormat>Widescreen</PresentationFormat>
  <Paragraphs>86</Paragraphs>
  <Slides>18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Century Gothic</vt:lpstr>
      <vt:lpstr>Office Theme</vt:lpstr>
      <vt:lpstr>A.B. 1757 Natural and Working Lands Expert Advisory Committee  October 12, 2023</vt:lpstr>
      <vt:lpstr>Today’s Agenda</vt:lpstr>
      <vt:lpstr>Item 1 : Member Roll Call </vt:lpstr>
      <vt:lpstr>Item 2 : Working Group Reports &amp; Discussion </vt:lpstr>
      <vt:lpstr>DRAFT Deserts Recommendations</vt:lpstr>
      <vt:lpstr>DRAFT Agricultural Lands Recommendations</vt:lpstr>
      <vt:lpstr>DRAFT Grasslands Recommendations</vt:lpstr>
      <vt:lpstr>DRAFT Wetlands Recommendations</vt:lpstr>
      <vt:lpstr>Committee Discussion and Questions</vt:lpstr>
      <vt:lpstr>Public Comment</vt:lpstr>
      <vt:lpstr>BREAK  We will resume shortly  </vt:lpstr>
      <vt:lpstr>    DRAFT Forest Recommendations</vt:lpstr>
      <vt:lpstr>DRAFT Shrublands Recommendations</vt:lpstr>
      <vt:lpstr>DRAFT Developed Lands Recommendations</vt:lpstr>
      <vt:lpstr>DRAFT Cross Cutting Recommendations (additional to observing key principles, i.e. impact within 5-10 years; climate focus; etc)</vt:lpstr>
      <vt:lpstr>Committee Discussion and Questions</vt:lpstr>
      <vt:lpstr>Public Comment</vt:lpstr>
      <vt:lpstr>Item 4 : Next Steps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 1757 Expert Advisory Committee July 18, 2023</dc:title>
  <dc:creator>Phillips, Jenn@CNRA</dc:creator>
  <cp:lastModifiedBy>Phillips, Jenn@CNRA</cp:lastModifiedBy>
  <cp:revision>6</cp:revision>
  <dcterms:created xsi:type="dcterms:W3CDTF">2023-07-17T20:44:15Z</dcterms:created>
  <dcterms:modified xsi:type="dcterms:W3CDTF">2023-10-10T19:52:22Z</dcterms:modified>
</cp:coreProperties>
</file>