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9" r:id="rId3"/>
    <p:sldMasterId id="2147483693" r:id="rId4"/>
  </p:sldMasterIdLst>
  <p:notesMasterIdLst>
    <p:notesMasterId r:id="rId49"/>
  </p:notesMasterIdLst>
  <p:sldIdLst>
    <p:sldId id="257" r:id="rId5"/>
    <p:sldId id="258" r:id="rId6"/>
    <p:sldId id="260" r:id="rId7"/>
    <p:sldId id="261" r:id="rId8"/>
    <p:sldId id="259" r:id="rId9"/>
    <p:sldId id="328" r:id="rId10"/>
    <p:sldId id="329"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2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90" d="100"/>
          <a:sy n="190" d="100"/>
        </p:scale>
        <p:origin x="-328"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94189-FC0F-424F-9A8D-60B5BE93E420}" type="datetimeFigureOut">
              <a:rPr lang="en-US" smtClean="0"/>
              <a:t>4/9/18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143EA-585F-45D5-AFE1-A360E28EF755}" type="slidenum">
              <a:rPr lang="en-US" smtClean="0"/>
              <a:t>‹#›</a:t>
            </a:fld>
            <a:endParaRPr lang="en-US"/>
          </a:p>
        </p:txBody>
      </p:sp>
    </p:spTree>
    <p:extLst>
      <p:ext uri="{BB962C8B-B14F-4D97-AF65-F5344CB8AC3E}">
        <p14:creationId xmlns:p14="http://schemas.microsoft.com/office/powerpoint/2010/main" val="219064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D18BE-6652-4078-B94A-027C6F7DCFBE}" type="slidenum">
              <a:rPr lang="en-US" smtClean="0"/>
              <a:t>1</a:t>
            </a:fld>
            <a:endParaRPr lang="en-US"/>
          </a:p>
        </p:txBody>
      </p:sp>
    </p:spTree>
    <p:extLst>
      <p:ext uri="{BB962C8B-B14F-4D97-AF65-F5344CB8AC3E}">
        <p14:creationId xmlns:p14="http://schemas.microsoft.com/office/powerpoint/2010/main" val="110675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pPr marL="171450" indent="-171450">
              <a:buFont typeface="Arial" panose="020B0604020202020204" pitchFamily="34" charset="0"/>
              <a:buChar char="•"/>
            </a:pPr>
            <a:r>
              <a:rPr lang="en-US" b="1" dirty="0" smtClean="0"/>
              <a:t>Key Findings for GAO-17-3:</a:t>
            </a:r>
          </a:p>
          <a:p>
            <a:pPr marL="628650" lvl="1" indent="-171450">
              <a:buFont typeface="Arial" panose="020B0604020202020204" pitchFamily="34" charset="0"/>
              <a:buChar char="•"/>
            </a:pPr>
            <a:r>
              <a:rPr lang="en-US" dirty="0"/>
              <a:t>Selected standards-developing organizations generally have not used forward-looking climate information—such as projected rainfall rates—in design standards, building codes, and voluntary certifications and instead have relied on historical </a:t>
            </a:r>
            <a:r>
              <a:rPr lang="en-US" dirty="0" smtClean="0"/>
              <a:t>observations.</a:t>
            </a:r>
          </a:p>
          <a:p>
            <a:pPr marL="628650" lvl="1" indent="-171450">
              <a:buFont typeface="Arial" panose="020B0604020202020204" pitchFamily="34" charset="0"/>
              <a:buChar char="•"/>
            </a:pPr>
            <a:r>
              <a:rPr lang="en-US" dirty="0"/>
              <a:t>Standards-developing organizations face institutional and technical challenges to using the best available forward-looking climate </a:t>
            </a:r>
            <a:r>
              <a:rPr lang="en-US" dirty="0" smtClean="0"/>
              <a:t>information.</a:t>
            </a:r>
          </a:p>
          <a:p>
            <a:pPr marL="628650" lvl="1" indent="-171450">
              <a:buFont typeface="Arial" panose="020B0604020202020204" pitchFamily="34" charset="0"/>
              <a:buChar char="•"/>
            </a:pPr>
            <a:r>
              <a:rPr lang="en-US" dirty="0"/>
              <a:t>Agencies have initiated some actions and could take more to help standards-developing organizations address </a:t>
            </a:r>
            <a:r>
              <a:rPr lang="en-US" dirty="0" smtClean="0"/>
              <a:t>challenges.</a:t>
            </a:r>
          </a:p>
          <a:p>
            <a:pPr marL="628650" lvl="1" indent="-171450">
              <a:buFont typeface="Arial" panose="020B0604020202020204" pitchFamily="34" charset="0"/>
              <a:buChar char="•"/>
            </a:pPr>
            <a:r>
              <a:rPr lang="en-US" dirty="0" smtClean="0"/>
              <a:t>As </a:t>
            </a:r>
            <a:r>
              <a:rPr lang="en-US" dirty="0"/>
              <a:t>of October 2017, NIST has not implemented our recommendation</a:t>
            </a:r>
            <a:r>
              <a:rPr lang="en-US" dirty="0" smtClean="0"/>
              <a:t>.</a:t>
            </a:r>
          </a:p>
          <a:p>
            <a:pPr marL="171450" indent="-171450">
              <a:buFont typeface="Arial" panose="020B0604020202020204" pitchFamily="34" charset="0"/>
              <a:buChar char="•"/>
            </a:pPr>
            <a:r>
              <a:rPr lang="en-US" b="1" dirty="0" smtClean="0"/>
              <a:t>Key Findings for GAO-13-242:</a:t>
            </a:r>
          </a:p>
          <a:p>
            <a:pPr marL="628650" lvl="1" indent="-171450">
              <a:buFont typeface="Arial" panose="020B0604020202020204" pitchFamily="34" charset="0"/>
              <a:buChar char="•"/>
            </a:pPr>
            <a:r>
              <a:rPr lang="en-US" dirty="0" smtClean="0"/>
              <a:t>Infrastructure </a:t>
            </a:r>
            <a:r>
              <a:rPr lang="en-US" dirty="0"/>
              <a:t>such as roads and bridges, wastewater systems, and </a:t>
            </a:r>
            <a:r>
              <a:rPr lang="en-US" dirty="0" smtClean="0"/>
              <a:t>NASA </a:t>
            </a:r>
            <a:r>
              <a:rPr lang="en-US" dirty="0"/>
              <a:t>centers are vulnerable to changes in the </a:t>
            </a:r>
            <a:r>
              <a:rPr lang="en-US" dirty="0" smtClean="0"/>
              <a:t>climate.</a:t>
            </a:r>
          </a:p>
          <a:p>
            <a:pPr marL="628650" lvl="1" indent="-171450">
              <a:buFont typeface="Arial" panose="020B0604020202020204" pitchFamily="34" charset="0"/>
              <a:buChar char="•"/>
            </a:pPr>
            <a:r>
              <a:rPr lang="en-US" dirty="0"/>
              <a:t>Decision makers have not systematically considered climate change in infrastructure planning for various </a:t>
            </a:r>
            <a:r>
              <a:rPr lang="en-US" dirty="0" smtClean="0"/>
              <a:t>reasons.</a:t>
            </a:r>
          </a:p>
          <a:p>
            <a:pPr marL="628650" lvl="1" indent="-171450">
              <a:buFont typeface="Arial" panose="020B0604020202020204" pitchFamily="34" charset="0"/>
              <a:buChar char="•"/>
            </a:pPr>
            <a:r>
              <a:rPr lang="en-US" dirty="0"/>
              <a:t>Key factors enabled some local decision makers to integrate climate change into infrastructure </a:t>
            </a:r>
            <a:r>
              <a:rPr lang="en-US" dirty="0" smtClean="0"/>
              <a:t>planning, including </a:t>
            </a:r>
            <a:r>
              <a:rPr lang="en-US" dirty="0"/>
              <a:t>(1) having local circumstances such as weather-related crises that spurred action, (2) learning how to use available information, (3) having access to local expertise, and (4) considering climate impacts within existing planning processes</a:t>
            </a:r>
            <a:r>
              <a:rPr lang="en-US" dirty="0" smtClean="0"/>
              <a:t>.</a:t>
            </a:r>
          </a:p>
          <a:p>
            <a:pPr marL="628650" lvl="1" indent="-171450">
              <a:buFont typeface="Arial" panose="020B0604020202020204" pitchFamily="34" charset="0"/>
              <a:buChar char="•"/>
            </a:pPr>
            <a:r>
              <a:rPr lang="en-US" dirty="0" smtClean="0"/>
              <a:t>Several </a:t>
            </a:r>
            <a:r>
              <a:rPr lang="en-US" dirty="0"/>
              <a:t>emerging federal efforts </a:t>
            </a:r>
            <a:r>
              <a:rPr lang="en-US" dirty="0" smtClean="0"/>
              <a:t>are under </a:t>
            </a:r>
            <a:r>
              <a:rPr lang="en-US" dirty="0"/>
              <a:t>way to facilitate more informed adaptation decisions, but these efforts could better support the needs of local infrastructure decision makers in the </a:t>
            </a:r>
            <a:r>
              <a:rPr lang="en-US" dirty="0" smtClean="0"/>
              <a:t>future.</a:t>
            </a:r>
          </a:p>
          <a:p>
            <a:pPr marL="382059" indent="-382059" defTabSz="1018824" fontAlgn="base">
              <a:spcBef>
                <a:spcPts val="750"/>
              </a:spcBef>
              <a:spcAft>
                <a:spcPct val="0"/>
              </a:spcAft>
              <a:buFont typeface="Arial" pitchFamily="34" charset="0"/>
              <a:buChar char="•"/>
            </a:pPr>
            <a:r>
              <a:rPr lang="en-US" dirty="0"/>
              <a:t>As of June 2017, this recommendation and two others have not been implemented. </a:t>
            </a:r>
          </a:p>
          <a:p>
            <a:pPr marL="628650" lvl="1"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3757418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pPr marL="171450" indent="-171450">
              <a:buFont typeface="Arial" panose="020B0604020202020204" pitchFamily="34" charset="0"/>
              <a:buChar char="•"/>
            </a:pPr>
            <a:r>
              <a:rPr lang="en-US" sz="1400" dirty="0"/>
              <a:t>This mandate was in P.L 115-141 Consolidated Appropriations Act, 2018. S. Rpt. 115-130 To Accompany S. 1557 Military Construction</a:t>
            </a:r>
            <a:r>
              <a:rPr lang="en-US" sz="1400" dirty="0" smtClean="0"/>
              <a:t>, Veterans </a:t>
            </a:r>
            <a:r>
              <a:rPr lang="en-US" sz="1400" dirty="0"/>
              <a:t>Affairs, and Related Agencies Appropriations Act, 2018. Title I. Military </a:t>
            </a:r>
            <a:r>
              <a:rPr lang="en-US" sz="1400" dirty="0" smtClean="0"/>
              <a:t>Construction. DCM will be the </a:t>
            </a:r>
            <a:r>
              <a:rPr lang="en-US" sz="1400" smtClean="0"/>
              <a:t>programming team.</a:t>
            </a:r>
            <a:endParaRPr lang="en-US" sz="1400" dirty="0"/>
          </a:p>
          <a:p>
            <a:pPr marL="171450" indent="-171450">
              <a:buFont typeface="Arial" panose="020B0604020202020204" pitchFamily="34" charset="0"/>
              <a:buChar char="•"/>
            </a:pPr>
            <a:r>
              <a:rPr lang="en-US" sz="1400" dirty="0" smtClean="0"/>
              <a:t>In GAO-18-206, we </a:t>
            </a:r>
            <a:r>
              <a:rPr lang="en-US" sz="1400" dirty="0"/>
              <a:t>recommended that </a:t>
            </a:r>
            <a:r>
              <a:rPr lang="en-US" sz="1400" dirty="0" smtClean="0"/>
              <a:t>DOD </a:t>
            </a:r>
            <a:r>
              <a:rPr lang="en-US" sz="1400" dirty="0"/>
              <a:t>(1) require its oversea installations to track costs associated with extreme weather and climate change, (2) administer its vulnerability assessment to all relevant locations, and (3) incorporate climate change adaptation into guidance for developing installation plans, including master plans and natural resource plans, at all locations</a:t>
            </a:r>
            <a:r>
              <a:rPr lang="en-US" sz="1400" dirty="0" smtClean="0"/>
              <a:t>.</a:t>
            </a:r>
          </a:p>
          <a:p>
            <a:pPr marL="171450" indent="-171450">
              <a:buFont typeface="Arial" panose="020B0604020202020204" pitchFamily="34" charset="0"/>
              <a:buChar char="•"/>
            </a:pPr>
            <a:r>
              <a:rPr lang="en-US" sz="1400" dirty="0" smtClean="0"/>
              <a:t>In GAO-14-446, we </a:t>
            </a:r>
            <a:r>
              <a:rPr lang="en-US" sz="1400" dirty="0"/>
              <a:t>recommended that </a:t>
            </a:r>
            <a:r>
              <a:rPr lang="en-US" sz="1400" dirty="0" smtClean="0"/>
              <a:t>DOD (1) develop </a:t>
            </a:r>
            <a:r>
              <a:rPr lang="en-US" sz="1400" dirty="0"/>
              <a:t>plans and milestones that describe how </a:t>
            </a:r>
            <a:r>
              <a:rPr lang="en-US" sz="1400" dirty="0" smtClean="0"/>
              <a:t>it intends </a:t>
            </a:r>
            <a:r>
              <a:rPr lang="en-US" sz="1400" dirty="0"/>
              <a:t>to use the data collected through the assessment in support of climate change adaptation planning; (2) </a:t>
            </a:r>
            <a:r>
              <a:rPr lang="en-US" sz="1400" dirty="0" smtClean="0"/>
              <a:t>clarify </a:t>
            </a:r>
            <a:r>
              <a:rPr lang="en-US" sz="1400" dirty="0"/>
              <a:t>the planning actions that should be taken to account for climate change in installation Master Plans and Integrated Natural Resource Management Plans; (3) clarify instructions </a:t>
            </a:r>
            <a:r>
              <a:rPr lang="en-US" sz="1400" dirty="0" smtClean="0"/>
              <a:t>so that climate </a:t>
            </a:r>
            <a:r>
              <a:rPr lang="en-US" sz="1400" dirty="0"/>
              <a:t>change adaptation is considered as a project component that may be needed to address potential climate change impacts on infrastructure.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86506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55550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87354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Changed title to a statement since they have answered the why question and we need to now define the aspects of community resilience we will be working with</a:t>
            </a:r>
          </a:p>
          <a:p>
            <a:endParaRPr lang="en-US" dirty="0"/>
          </a:p>
          <a:p>
            <a:r>
              <a:rPr lang="en-US" dirty="0"/>
              <a:t>Added reference to stressors to the first bullet. That needs to be recognized and put into perspective right at the start</a:t>
            </a:r>
          </a:p>
          <a:p>
            <a:endParaRPr lang="en-US" dirty="0"/>
          </a:p>
          <a:p>
            <a:r>
              <a:rPr lang="en-US" dirty="0"/>
              <a:t>Bullet 3, changed drive to inform to signal that those needs set the goals and subsequently setting the priorities for addressing the gaps that are discovered</a:t>
            </a:r>
          </a:p>
          <a:p>
            <a:endParaRPr lang="en-US" dirty="0"/>
          </a:p>
          <a:p>
            <a:r>
              <a:rPr lang="en-US" dirty="0"/>
              <a:t>Also changes the graphics to Liesel’s. We need to introduce all the terms since they will be a part of what follows.</a:t>
            </a:r>
          </a:p>
          <a:p>
            <a:endParaRPr lang="en-US" dirty="0"/>
          </a:p>
          <a:p>
            <a:r>
              <a:rPr lang="en-US" dirty="0"/>
              <a:t>Added a 5</a:t>
            </a:r>
            <a:r>
              <a:rPr lang="en-US" baseline="30000" dirty="0"/>
              <a:t>th</a:t>
            </a:r>
            <a:r>
              <a:rPr lang="en-US" dirty="0"/>
              <a:t> bullet to define community resilience related to this effort</a:t>
            </a:r>
          </a:p>
        </p:txBody>
      </p:sp>
      <p:sp>
        <p:nvSpPr>
          <p:cNvPr id="4" name="Slide Number Placeholder 3"/>
          <p:cNvSpPr>
            <a:spLocks noGrp="1"/>
          </p:cNvSpPr>
          <p:nvPr>
            <p:ph type="sldNum" sz="quarter" idx="10"/>
          </p:nvPr>
        </p:nvSpPr>
        <p:spPr/>
        <p:txBody>
          <a:bodyPr/>
          <a:lstStyle/>
          <a:p>
            <a:fld id="{425BDC86-95CC-4A93-A89E-E43A8EEDCE78}"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35347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Bullet  Added “hazards” to focus on this effort</a:t>
            </a:r>
          </a:p>
          <a:p>
            <a:endParaRPr lang="en-US" dirty="0"/>
          </a:p>
          <a:p>
            <a:r>
              <a:rPr lang="en-US" dirty="0"/>
              <a:t>Second bullet  Changed “account for ” to “define the ” since we are gong to be defining the interconnection  </a:t>
            </a:r>
          </a:p>
        </p:txBody>
      </p:sp>
      <p:sp>
        <p:nvSpPr>
          <p:cNvPr id="4" name="Slide Number Placeholder 3"/>
          <p:cNvSpPr>
            <a:spLocks noGrp="1"/>
          </p:cNvSpPr>
          <p:nvPr>
            <p:ph type="sldNum" sz="quarter" idx="10"/>
          </p:nvPr>
        </p:nvSpPr>
        <p:spPr/>
        <p:txBody>
          <a:bodyPr/>
          <a:lstStyle/>
          <a:p>
            <a:fld id="{425BDC86-95CC-4A93-A89E-E43A8EEDCE78}"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4890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34511-69E2-4B90-A456-AF7DC5359C41}"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190127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34511-69E2-4B90-A456-AF7DC5359C41}"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4477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suggest we use water as the example for the physical infrastructure  and briefly describe the others. Again, delete the red box and numbers. </a:t>
            </a:r>
          </a:p>
        </p:txBody>
      </p:sp>
      <p:sp>
        <p:nvSpPr>
          <p:cNvPr id="4" name="Slide Number Placeholder 3"/>
          <p:cNvSpPr>
            <a:spLocks noGrp="1"/>
          </p:cNvSpPr>
          <p:nvPr>
            <p:ph type="sldNum" sz="quarter" idx="10"/>
          </p:nvPr>
        </p:nvSpPr>
        <p:spPr/>
        <p:txBody>
          <a:bodyPr/>
          <a:lstStyle/>
          <a:p>
            <a:fld id="{425BDC86-95CC-4A93-A89E-E43A8EEDCE78}"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705333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Replace with Summary Table from the templates, filled out like Table 7 from GB 9. Need the header and footer information included.</a:t>
            </a:r>
          </a:p>
          <a:p>
            <a:endParaRPr lang="en-US" baseline="0" dirty="0"/>
          </a:p>
          <a:p>
            <a:r>
              <a:rPr lang="en-US" i="1" baseline="0" dirty="0"/>
              <a:t>This was previously hidden. Updated per text above</a:t>
            </a:r>
          </a:p>
        </p:txBody>
      </p:sp>
      <p:sp>
        <p:nvSpPr>
          <p:cNvPr id="4" name="Slide Number Placeholder 3"/>
          <p:cNvSpPr>
            <a:spLocks noGrp="1"/>
          </p:cNvSpPr>
          <p:nvPr>
            <p:ph type="sldNum" sz="quarter" idx="10"/>
          </p:nvPr>
        </p:nvSpPr>
        <p:spPr/>
        <p:txBody>
          <a:bodyPr/>
          <a:lstStyle/>
          <a:p>
            <a:pPr defTabSz="457200">
              <a:defRPr/>
            </a:pPr>
            <a:fld id="{0349E947-259C-44D5-B3E0-FC562AEA7218}" type="slidenum">
              <a:rPr lang="en-US" smtClean="0">
                <a:solidFill>
                  <a:prstClr val="black"/>
                </a:solidFill>
                <a:latin typeface="Calibri"/>
              </a:rPr>
              <a:pPr defTabSz="457200">
                <a:defRPr/>
              </a:pPr>
              <a:t>25</a:t>
            </a:fld>
            <a:endParaRPr lang="en-US" dirty="0">
              <a:solidFill>
                <a:prstClr val="black"/>
              </a:solidFill>
              <a:latin typeface="Calibri"/>
            </a:endParaRPr>
          </a:p>
        </p:txBody>
      </p:sp>
    </p:spTree>
    <p:extLst>
      <p:ext uri="{BB962C8B-B14F-4D97-AF65-F5344CB8AC3E}">
        <p14:creationId xmlns:p14="http://schemas.microsoft.com/office/powerpoint/2010/main" val="154944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D18BE-6652-4078-B94A-027C6F7DCFBE}" type="slidenum">
              <a:rPr lang="en-US" smtClean="0"/>
              <a:t>2</a:t>
            </a:fld>
            <a:endParaRPr lang="en-US"/>
          </a:p>
        </p:txBody>
      </p:sp>
    </p:spTree>
    <p:extLst>
      <p:ext uri="{BB962C8B-B14F-4D97-AF65-F5344CB8AC3E}">
        <p14:creationId xmlns:p14="http://schemas.microsoft.com/office/powerpoint/2010/main" val="3194142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8A0B9-5581-2046-B06A-8A657B0A2996}"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1952010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200">
              <a:defRPr/>
            </a:pPr>
            <a:fld id="{F1814F44-D38F-4591-9D6B-79DA0C0EA83E}" type="slidenum">
              <a:rPr lang="en-US" smtClean="0">
                <a:solidFill>
                  <a:prstClr val="black"/>
                </a:solidFill>
                <a:latin typeface="Calibri" panose="020F0502020204030204"/>
              </a:rPr>
              <a:pPr defTabSz="457200">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1629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34511-69E2-4B90-A456-AF7DC5359C41}"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660295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C5C69D-A980-0B42-A7A4-AE8020EC5DA3}" type="slidenum">
              <a:rPr lang="en-US" smtClean="0">
                <a:solidFill>
                  <a:prstClr val="black"/>
                </a:solidFill>
                <a:latin typeface="Calibri"/>
              </a:rPr>
              <a:pPr/>
              <a:t>34</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Purpose of the CSI webinar series</a:t>
            </a:r>
          </a:p>
          <a:p>
            <a:pPr marL="171450" indent="-171450">
              <a:buFont typeface="Arial" panose="020B0604020202020204" pitchFamily="34" charset="0"/>
              <a:buChar char="•"/>
            </a:pPr>
            <a:r>
              <a:rPr lang="en-US" dirty="0"/>
              <a:t>Bring in outside expertise and perspectives to enrich CSIWG discussions.</a:t>
            </a:r>
          </a:p>
          <a:p>
            <a:pPr marL="171450" indent="-171450">
              <a:buFont typeface="Arial" panose="020B0604020202020204" pitchFamily="34" charset="0"/>
              <a:buChar char="•"/>
            </a:pPr>
            <a:r>
              <a:rPr lang="en-US" dirty="0"/>
              <a:t>Provide opportunity for CSIWG members to share their expertise. </a:t>
            </a:r>
          </a:p>
          <a:p>
            <a:pPr marL="171450" indent="-171450">
              <a:buFont typeface="Arial" panose="020B0604020202020204" pitchFamily="34" charset="0"/>
              <a:buChar char="•"/>
            </a:pPr>
            <a:r>
              <a:rPr lang="en-US" dirty="0"/>
              <a:t>Educate and engage with interested stakeholders on climate change and infrastructure issues.</a:t>
            </a:r>
          </a:p>
          <a:p>
            <a:endParaRPr lang="en-US" dirty="0"/>
          </a:p>
        </p:txBody>
      </p:sp>
      <p:sp>
        <p:nvSpPr>
          <p:cNvPr id="4" name="Slide Number Placeholder 3"/>
          <p:cNvSpPr>
            <a:spLocks noGrp="1"/>
          </p:cNvSpPr>
          <p:nvPr>
            <p:ph type="sldNum" sz="quarter" idx="10"/>
          </p:nvPr>
        </p:nvSpPr>
        <p:spPr/>
        <p:txBody>
          <a:bodyPr/>
          <a:lstStyle/>
          <a:p>
            <a:fld id="{2B9D18BE-6652-4078-B94A-027C6F7DCFBE}" type="slidenum">
              <a:rPr lang="en-US" smtClean="0"/>
              <a:t>5</a:t>
            </a:fld>
            <a:endParaRPr lang="en-US"/>
          </a:p>
        </p:txBody>
      </p:sp>
    </p:spTree>
    <p:extLst>
      <p:ext uri="{BB962C8B-B14F-4D97-AF65-F5344CB8AC3E}">
        <p14:creationId xmlns:p14="http://schemas.microsoft.com/office/powerpoint/2010/main" val="63161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27039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81034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76331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pPr marL="171450" indent="-171450">
              <a:buFont typeface="Arial" panose="020B0604020202020204" pitchFamily="34" charset="0"/>
              <a:buChar char="•"/>
            </a:pPr>
            <a:r>
              <a:rPr lang="en-US" sz="1600" dirty="0" smtClean="0"/>
              <a:t>Every 2 years at the start of a new Congress, GAO calls attention to agencies and program areas that are high risk.</a:t>
            </a:r>
          </a:p>
          <a:p>
            <a:pPr marL="171450" indent="-171450">
              <a:buFont typeface="Arial" panose="020B0604020202020204" pitchFamily="34" charset="0"/>
              <a:buChar char="•"/>
            </a:pPr>
            <a:r>
              <a:rPr lang="en-US" sz="1600" dirty="0" smtClean="0"/>
              <a:t>Climate change is a crosscutting issue, affecting almost all the issue areas in NRE and other teams across GAO. </a:t>
            </a:r>
            <a:endParaRPr lang="en-US" sz="1600" dirty="0"/>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69293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400" dirty="0" smtClean="0"/>
              <a:t>GAO has ongoing and completed work in each of these categories, for example:</a:t>
            </a:r>
          </a:p>
          <a:p>
            <a:pPr marL="342900" indent="-342900">
              <a:buFont typeface="+mj-lt"/>
              <a:buAutoNum type="arabicPeriod"/>
            </a:pPr>
            <a:r>
              <a:rPr lang="en-US" sz="1400" b="1" dirty="0" smtClean="0"/>
              <a:t>Strategic Plan: </a:t>
            </a:r>
            <a:r>
              <a:rPr lang="en-US" sz="1400" i="1" dirty="0" smtClean="0"/>
              <a:t>Climate </a:t>
            </a:r>
            <a:r>
              <a:rPr lang="en-US" sz="1400" i="1" dirty="0"/>
              <a:t>Change: Improvements Needed to Clarify National Priorities and Better Align Them with Federal Funding Decisions</a:t>
            </a:r>
            <a:r>
              <a:rPr lang="en-US" sz="1400" dirty="0"/>
              <a:t>, </a:t>
            </a:r>
            <a:r>
              <a:rPr lang="en-US" sz="1400" dirty="0" smtClean="0"/>
              <a:t>GAO-11-317.</a:t>
            </a:r>
          </a:p>
          <a:p>
            <a:pPr marL="342900" indent="-342900">
              <a:buFont typeface="+mj-lt"/>
              <a:buAutoNum type="arabicPeriod"/>
            </a:pPr>
            <a:r>
              <a:rPr lang="en-US" sz="1400" b="1" dirty="0" smtClean="0"/>
              <a:t>Federal Property </a:t>
            </a:r>
            <a:r>
              <a:rPr lang="en-US" sz="1400" b="1" dirty="0"/>
              <a:t>and Resources:  </a:t>
            </a:r>
            <a:r>
              <a:rPr lang="en-US" sz="1400" i="1" dirty="0" smtClean="0"/>
              <a:t>Climate </a:t>
            </a:r>
            <a:r>
              <a:rPr lang="en-US" sz="1400" i="1" dirty="0"/>
              <a:t>Change Adaptation: DOD Can Improve Infrastructure Planning and Processes to Better Account for Potential Impacts,</a:t>
            </a:r>
            <a:r>
              <a:rPr lang="en-US" sz="1400" dirty="0"/>
              <a:t> </a:t>
            </a:r>
            <a:r>
              <a:rPr lang="en-US" sz="1400" dirty="0" smtClean="0"/>
              <a:t>GAO-14-446.</a:t>
            </a:r>
            <a:endParaRPr lang="en-US" sz="1400" dirty="0"/>
          </a:p>
          <a:p>
            <a:pPr marL="342900" indent="-342900">
              <a:buFont typeface="+mj-lt"/>
              <a:buAutoNum type="arabicPeriod"/>
            </a:pPr>
            <a:r>
              <a:rPr lang="en-US" sz="1400" b="1" dirty="0" smtClean="0"/>
              <a:t>Federal Flood and Crop Insurance Programs</a:t>
            </a:r>
            <a:r>
              <a:rPr lang="en-US" sz="1400" dirty="0"/>
              <a:t>: </a:t>
            </a:r>
            <a:r>
              <a:rPr lang="en-US" sz="1400" i="1" dirty="0"/>
              <a:t>Flood Insurance: Comprehensive Reform Could Improve Solvency and Increase </a:t>
            </a:r>
            <a:r>
              <a:rPr lang="en-US" sz="1400" i="1" dirty="0" smtClean="0"/>
              <a:t>Resilience, </a:t>
            </a:r>
            <a:r>
              <a:rPr lang="en-US" sz="1400" dirty="0" smtClean="0"/>
              <a:t>GAO-17-425.</a:t>
            </a:r>
          </a:p>
          <a:p>
            <a:pPr marL="342900" indent="-342900">
              <a:buFont typeface="+mj-lt"/>
              <a:buAutoNum type="arabicPeriod"/>
            </a:pPr>
            <a:r>
              <a:rPr lang="en-US" sz="1400" b="1" dirty="0" smtClean="0"/>
              <a:t>Technical Assistance:</a:t>
            </a:r>
            <a:r>
              <a:rPr lang="en-US" sz="1400" dirty="0"/>
              <a:t> </a:t>
            </a:r>
            <a:r>
              <a:rPr lang="en-US" sz="1400" i="1" dirty="0" smtClean="0"/>
              <a:t>Climate </a:t>
            </a:r>
            <a:r>
              <a:rPr lang="en-US" sz="1400" i="1" dirty="0"/>
              <a:t>Information: A National System Could Help Federal, State, Local, and Private Sector Decision Makers Use Climate Information</a:t>
            </a:r>
            <a:r>
              <a:rPr lang="en-US" sz="1400" dirty="0"/>
              <a:t>, </a:t>
            </a:r>
            <a:r>
              <a:rPr lang="en-US" sz="1400" dirty="0" smtClean="0"/>
              <a:t>GAO-16-37.</a:t>
            </a:r>
          </a:p>
          <a:p>
            <a:pPr marL="342900" indent="-342900">
              <a:buFont typeface="+mj-lt"/>
              <a:buAutoNum type="arabicPeriod"/>
            </a:pPr>
            <a:r>
              <a:rPr lang="en-US" sz="1400" b="1" dirty="0" smtClean="0"/>
              <a:t>Disaster Aid: </a:t>
            </a:r>
            <a:r>
              <a:rPr lang="en-US" sz="1400" i="1" dirty="0"/>
              <a:t>Hurricane Sandy: An Investment Strategy Could Help the Federal Government Enhance National Resilience for Future Disasters, </a:t>
            </a:r>
            <a:r>
              <a:rPr lang="en-US" sz="1400" dirty="0"/>
              <a:t>GAO-15-515 .</a:t>
            </a:r>
          </a:p>
          <a:p>
            <a:pPr marL="342900" indent="-342900">
              <a:buFont typeface="+mj-lt"/>
              <a:buAutoNum type="arabicPeriod"/>
            </a:pPr>
            <a:endParaRPr lang="en-US" sz="1400" dirty="0"/>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6659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pPr marL="628532" lvl="2" indent="-171418">
              <a:buFont typeface="Arial" panose="020B0604020202020204" pitchFamily="34" charset="0"/>
              <a:buChar char="•"/>
            </a:pPr>
            <a:r>
              <a:rPr lang="en-US" sz="1100" b="1" dirty="0" smtClean="0"/>
              <a:t>Key Findings: </a:t>
            </a:r>
          </a:p>
          <a:p>
            <a:pPr marL="1085732" lvl="3" indent="-171418">
              <a:buFont typeface="Arial" panose="020B0604020202020204" pitchFamily="34" charset="0"/>
              <a:buChar char="•"/>
            </a:pPr>
            <a:r>
              <a:rPr lang="en-US" sz="1100" dirty="0" smtClean="0"/>
              <a:t>We </a:t>
            </a:r>
            <a:r>
              <a:rPr lang="en-US" sz="1100" dirty="0"/>
              <a:t>found that the climate information needs of federal, state, local, and private sector decision makers are not being fully met.  </a:t>
            </a:r>
            <a:endParaRPr lang="en-US" sz="1100" dirty="0" smtClean="0"/>
          </a:p>
          <a:p>
            <a:pPr marL="1085732" lvl="3" indent="-171418">
              <a:buFont typeface="Arial" panose="020B0604020202020204" pitchFamily="34" charset="0"/>
              <a:buChar char="•"/>
            </a:pPr>
            <a:r>
              <a:rPr lang="en-US" sz="1100" dirty="0" smtClean="0"/>
              <a:t>Other </a:t>
            </a:r>
            <a:r>
              <a:rPr lang="en-US" sz="1100" dirty="0"/>
              <a:t>nations (Germany, the Netherlands, and the United Kingdom) had well-established climate information systems</a:t>
            </a:r>
            <a:r>
              <a:rPr lang="en-US" sz="1100" dirty="0" smtClean="0"/>
              <a:t>.</a:t>
            </a:r>
          </a:p>
          <a:p>
            <a:pPr marL="1085732" lvl="3" indent="-171418">
              <a:buFont typeface="Arial" panose="020B0604020202020204" pitchFamily="34" charset="0"/>
              <a:buChar char="•"/>
            </a:pPr>
            <a:r>
              <a:rPr lang="en-US" sz="1100" dirty="0"/>
              <a:t>Federal climate information efforts could be improved by incorporating key organizational and data </a:t>
            </a:r>
            <a:r>
              <a:rPr lang="en-US" sz="1100" dirty="0" smtClean="0"/>
              <a:t>elements.</a:t>
            </a:r>
          </a:p>
          <a:p>
            <a:pPr marL="1085732" lvl="3" indent="-171418">
              <a:buFont typeface="Arial" panose="020B0604020202020204" pitchFamily="34" charset="0"/>
              <a:buChar char="•"/>
            </a:pPr>
            <a:r>
              <a:rPr lang="en-US" sz="1100" dirty="0"/>
              <a:t>Options to provide climate information and technical assistance to decision makers have strengths and </a:t>
            </a:r>
            <a:r>
              <a:rPr lang="en-US" sz="1100" dirty="0" smtClean="0"/>
              <a:t>limitation.</a:t>
            </a:r>
            <a:endParaRPr lang="en-US" sz="1100" dirty="0"/>
          </a:p>
          <a:p>
            <a:pPr marL="382059" lvl="0" indent="-382059" defTabSz="1018824" fontAlgn="base">
              <a:spcBef>
                <a:spcPts val="750"/>
              </a:spcBef>
              <a:spcAft>
                <a:spcPct val="0"/>
              </a:spcAft>
              <a:buFont typeface="Arial" pitchFamily="34" charset="0"/>
              <a:buChar char="•"/>
            </a:pPr>
            <a:r>
              <a:rPr lang="en-US" sz="1100" dirty="0" smtClean="0"/>
              <a:t>as </a:t>
            </a:r>
            <a:r>
              <a:rPr lang="en-US" sz="1100" dirty="0"/>
              <a:t>of June 2017, the EOP has not implemented our recommendations.</a:t>
            </a:r>
          </a:p>
          <a:p>
            <a:pPr marL="628532" lvl="2" indent="-17141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70382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03C71-F9CC-42CF-BD6D-8E136A5B5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34B8750-1092-4389-BD42-CA1CEA5BEE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ECB880D-76F9-445C-B8CD-5CD1E008A81A}"/>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5" name="Footer Placeholder 4">
            <a:extLst>
              <a:ext uri="{FF2B5EF4-FFF2-40B4-BE49-F238E27FC236}">
                <a16:creationId xmlns="" xmlns:a16="http://schemas.microsoft.com/office/drawing/2014/main" id="{A4CF49E0-FF12-4A53-A95E-BCABD85E5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56FA9E-22A3-4623-BEF6-9EC023097960}"/>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240494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5491AF-0820-482D-B9BF-C33634A7CF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2E4F578-3EB9-449C-8BD3-76C325B981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851C0A-AE4D-4C11-8A16-73EE5ECF117F}"/>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5" name="Footer Placeholder 4">
            <a:extLst>
              <a:ext uri="{FF2B5EF4-FFF2-40B4-BE49-F238E27FC236}">
                <a16:creationId xmlns="" xmlns:a16="http://schemas.microsoft.com/office/drawing/2014/main" id="{E4136660-7D3F-473F-8B56-E659C7234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91368E-DA44-4D1D-878D-98625D4CA269}"/>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203913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79C8BCF-DC85-4BC5-840F-6AC55417CD5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B2F4103-8610-4F00-B437-8951105D12F5}"/>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DBEC5D2-FF96-4D60-849C-C0D9AC4A3AF8}"/>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5" name="Footer Placeholder 4">
            <a:extLst>
              <a:ext uri="{FF2B5EF4-FFF2-40B4-BE49-F238E27FC236}">
                <a16:creationId xmlns="" xmlns:a16="http://schemas.microsoft.com/office/drawing/2014/main" id="{A6CF2138-2FE7-4D98-B8F8-1A371BA91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A8389DA-2AAB-4B2F-8DA7-9B542764486B}"/>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48647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a:extLst>
              <a:ext uri="{FF2B5EF4-FFF2-40B4-BE49-F238E27FC236}">
                <a16:creationId xmlns="" xmlns:a16="http://schemas.microsoft.com/office/drawing/2014/main" id="{9A2A2231-98EF-47FE-87FB-E78A6959907E}"/>
              </a:ext>
            </a:extLst>
          </p:cNvPr>
          <p:cNvSpPr>
            <a:spLocks noGrp="1"/>
          </p:cNvSpPr>
          <p:nvPr>
            <p:ph type="dt" sz="half" idx="15"/>
          </p:nvPr>
        </p:nvSpPr>
        <p:spPr/>
        <p:txBody>
          <a:bodyPr/>
          <a:lstStyle>
            <a:lvl1pPr>
              <a:defRPr/>
            </a:lvl1pPr>
          </a:lstStyle>
          <a:p>
            <a:pPr>
              <a:defRPr/>
            </a:pPr>
            <a:fld id="{E1A783FA-2EF0-4CC2-8B99-BCBBF827F891}" type="datetime1">
              <a:rPr lang="en-US"/>
              <a:pPr>
                <a:defRPr/>
              </a:pPr>
              <a:t>4/9/18</a:t>
            </a:fld>
            <a:endParaRPr lang="en-US"/>
          </a:p>
        </p:txBody>
      </p:sp>
      <p:sp>
        <p:nvSpPr>
          <p:cNvPr id="7" name="Footer Placeholder 4">
            <a:extLst>
              <a:ext uri="{FF2B5EF4-FFF2-40B4-BE49-F238E27FC236}">
                <a16:creationId xmlns="" xmlns:a16="http://schemas.microsoft.com/office/drawing/2014/main" id="{5B22094E-A063-4522-8905-785CFE02E690}"/>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5">
            <a:extLst>
              <a:ext uri="{FF2B5EF4-FFF2-40B4-BE49-F238E27FC236}">
                <a16:creationId xmlns="" xmlns:a16="http://schemas.microsoft.com/office/drawing/2014/main" id="{EBE96FFF-7824-4976-9F41-C2EB8143B958}"/>
              </a:ext>
            </a:extLst>
          </p:cNvPr>
          <p:cNvSpPr>
            <a:spLocks noGrp="1"/>
          </p:cNvSpPr>
          <p:nvPr>
            <p:ph type="sldNum" sz="quarter" idx="17"/>
          </p:nvPr>
        </p:nvSpPr>
        <p:spPr/>
        <p:txBody>
          <a:bodyPr/>
          <a:lstStyle>
            <a:lvl1pPr>
              <a:defRPr/>
            </a:lvl1pPr>
          </a:lstStyle>
          <a:p>
            <a:pPr>
              <a:defRPr/>
            </a:pPr>
            <a:fld id="{02BC4E45-CA44-449B-8B99-4D7A9F284230}" type="slidenum">
              <a:rPr lang="en-US" altLang="en-US"/>
              <a:pPr>
                <a:defRPr/>
              </a:pPr>
              <a:t>‹#›</a:t>
            </a:fld>
            <a:endParaRPr lang="en-US" altLang="en-US"/>
          </a:p>
        </p:txBody>
      </p:sp>
    </p:spTree>
    <p:extLst>
      <p:ext uri="{BB962C8B-B14F-4D97-AF65-F5344CB8AC3E}">
        <p14:creationId xmlns:p14="http://schemas.microsoft.com/office/powerpoint/2010/main" val="379976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0097" y="1048873"/>
            <a:ext cx="11360727" cy="1621715"/>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410097" y="2969112"/>
            <a:ext cx="11360727" cy="2630245"/>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solidFill>
                  <a:srgbClr val="044F91"/>
                </a:solidFill>
              </a:rPr>
              <a:pPr/>
              <a:t>4/9/18</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cxnSp>
        <p:nvCxnSpPr>
          <p:cNvPr id="8" name="Straight Connector 7"/>
          <p:cNvCxnSpPr/>
          <p:nvPr userDrawn="1"/>
        </p:nvCxnSpPr>
        <p:spPr>
          <a:xfrm>
            <a:off x="410097" y="2799678"/>
            <a:ext cx="1136072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solidFill>
                  <a:srgbClr val="044F91"/>
                </a:solidFill>
              </a:rPr>
              <a:pPr/>
              <a:t>4/9/18</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Line 38"/>
          <p:cNvSpPr>
            <a:spLocks noChangeShapeType="1"/>
          </p:cNvSpPr>
          <p:nvPr userDrawn="1"/>
        </p:nvSpPr>
        <p:spPr bwMode="auto">
          <a:xfrm>
            <a:off x="402169" y="2019860"/>
            <a:ext cx="11360727" cy="0"/>
          </a:xfrm>
          <a:prstGeom prst="line">
            <a:avLst/>
          </a:prstGeom>
          <a:noFill/>
          <a:ln w="19050">
            <a:solidFill>
              <a:schemeClr val="tx1"/>
            </a:solidFill>
            <a:round/>
            <a:headEnd/>
            <a:tailEnd/>
          </a:ln>
          <a:effectLst/>
        </p:spPr>
        <p:txBody>
          <a:bodyPr wrap="none" lIns="101882" tIns="50941" rIns="101882" bIns="50941" anchor="ctr"/>
          <a:lstStyle/>
          <a:p>
            <a:pPr defTabSz="1018824">
              <a:defRPr/>
            </a:pPr>
            <a:endParaRPr lang="en-US" sz="2000">
              <a:solidFill>
                <a:srgbClr val="044F91"/>
              </a:solidFill>
              <a:latin typeface="Arial" pitchFamily="34" charset="0"/>
              <a:cs typeface="Arial"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solidFill>
                  <a:srgbClr val="044F91"/>
                </a:solidFill>
              </a:rPr>
              <a:pPr/>
              <a:t>4/9/18</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2" y="1952513"/>
            <a:ext cx="5630487" cy="417934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2" y="1952513"/>
            <a:ext cx="5630487" cy="417934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solidFill>
                  <a:srgbClr val="044F91"/>
                </a:solidFill>
              </a:rPr>
              <a:pPr/>
              <a:t>4/9/18</a:t>
            </a:fld>
            <a:endParaRPr lang="en-US">
              <a:solidFill>
                <a:srgbClr val="044F91"/>
              </a:solidFill>
            </a:endParaRPr>
          </a:p>
        </p:txBody>
      </p:sp>
      <p:sp>
        <p:nvSpPr>
          <p:cNvPr id="6" name="Footer Placeholder 5"/>
          <p:cNvSpPr>
            <a:spLocks noGrp="1"/>
          </p:cNvSpPr>
          <p:nvPr>
            <p:ph type="ftr" sz="quarter" idx="11"/>
          </p:nvPr>
        </p:nvSpPr>
        <p:spPr/>
        <p:txBody>
          <a:bodyPr/>
          <a:lstStyle/>
          <a:p>
            <a:endParaRPr lang="en-US">
              <a:solidFill>
                <a:srgbClr val="044F91"/>
              </a:solidFill>
            </a:endParaRPr>
          </a:p>
        </p:txBody>
      </p:sp>
      <p:sp>
        <p:nvSpPr>
          <p:cNvPr id="7" name="Slide Number Placeholder 6"/>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4182" y="2081605"/>
            <a:ext cx="5386919" cy="639762"/>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609601" y="2759337"/>
            <a:ext cx="5386919" cy="33725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2081605"/>
            <a:ext cx="5389035" cy="639762"/>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6193368" y="2759337"/>
            <a:ext cx="5389035" cy="33725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solidFill>
                  <a:srgbClr val="044F91"/>
                </a:solidFill>
              </a:rPr>
              <a:pPr/>
              <a:t>4/9/18</a:t>
            </a:fld>
            <a:endParaRPr lang="en-US">
              <a:solidFill>
                <a:srgbClr val="044F91"/>
              </a:solidFill>
            </a:endParaRPr>
          </a:p>
        </p:txBody>
      </p:sp>
      <p:sp>
        <p:nvSpPr>
          <p:cNvPr id="8" name="Footer Placeholder 7"/>
          <p:cNvSpPr>
            <a:spLocks noGrp="1"/>
          </p:cNvSpPr>
          <p:nvPr>
            <p:ph type="ftr" sz="quarter" idx="11"/>
          </p:nvPr>
        </p:nvSpPr>
        <p:spPr/>
        <p:txBody>
          <a:bodyPr/>
          <a:lstStyle/>
          <a:p>
            <a:endParaRPr lang="en-US">
              <a:solidFill>
                <a:srgbClr val="044F91"/>
              </a:solidFill>
            </a:endParaRPr>
          </a:p>
        </p:txBody>
      </p:sp>
      <p:sp>
        <p:nvSpPr>
          <p:cNvPr id="9" name="Slide Number Placeholder 8"/>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F0598-38C4-42DD-94B1-64DA6D2394C8}" type="datetime1">
              <a:rPr lang="en-US" smtClean="0">
                <a:solidFill>
                  <a:srgbClr val="044F91"/>
                </a:solidFill>
              </a:rPr>
              <a:pPr/>
              <a:t>4/9/18</a:t>
            </a:fld>
            <a:endParaRPr lang="en-US">
              <a:solidFill>
                <a:srgbClr val="044F91"/>
              </a:solidFill>
            </a:endParaRPr>
          </a:p>
        </p:txBody>
      </p:sp>
      <p:sp>
        <p:nvSpPr>
          <p:cNvPr id="4" name="Footer Placeholder 3"/>
          <p:cNvSpPr>
            <a:spLocks noGrp="1"/>
          </p:cNvSpPr>
          <p:nvPr>
            <p:ph type="ftr" sz="quarter" idx="11"/>
          </p:nvPr>
        </p:nvSpPr>
        <p:spPr/>
        <p:txBody>
          <a:bodyPr/>
          <a:lstStyle/>
          <a:p>
            <a:endParaRPr lang="en-US">
              <a:solidFill>
                <a:srgbClr val="044F91"/>
              </a:solidFill>
            </a:endParaRPr>
          </a:p>
        </p:txBody>
      </p:sp>
      <p:sp>
        <p:nvSpPr>
          <p:cNvPr id="5" name="Slide Number Placeholder 4"/>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solidFill>
                  <a:srgbClr val="044F91"/>
                </a:solidFill>
              </a:rPr>
              <a:pPr/>
              <a:t>4/9/18</a:t>
            </a:fld>
            <a:endParaRPr lang="en-US">
              <a:solidFill>
                <a:srgbClr val="044F91"/>
              </a:solidFill>
            </a:endParaRPr>
          </a:p>
        </p:txBody>
      </p:sp>
      <p:sp>
        <p:nvSpPr>
          <p:cNvPr id="3" name="Footer Placeholder 2"/>
          <p:cNvSpPr>
            <a:spLocks noGrp="1"/>
          </p:cNvSpPr>
          <p:nvPr>
            <p:ph type="ftr" sz="quarter" idx="11"/>
          </p:nvPr>
        </p:nvSpPr>
        <p:spPr/>
        <p:txBody>
          <a:bodyPr/>
          <a:lstStyle/>
          <a:p>
            <a:endParaRPr lang="en-US">
              <a:solidFill>
                <a:srgbClr val="044F91"/>
              </a:solidFill>
            </a:endParaRPr>
          </a:p>
        </p:txBody>
      </p:sp>
      <p:sp>
        <p:nvSpPr>
          <p:cNvPr id="4" name="Slide Number Placeholder 3"/>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5" name="Title 1"/>
          <p:cNvSpPr>
            <a:spLocks noGrp="1"/>
          </p:cNvSpPr>
          <p:nvPr>
            <p:ph type="title"/>
          </p:nvPr>
        </p:nvSpPr>
        <p:spPr>
          <a:xfrm>
            <a:off x="399013" y="992395"/>
            <a:ext cx="11360727" cy="911711"/>
          </a:xfrm>
        </p:spPr>
        <p:txBody>
          <a:bodyPr/>
          <a:lstStyle/>
          <a:p>
            <a:r>
              <a:rPr lang="en-US" smtClean="0"/>
              <a:t>Click to edit Master title style</a:t>
            </a:r>
            <a:endParaRPr lang="en-US"/>
          </a:p>
        </p:txBody>
      </p:sp>
      <p:sp>
        <p:nvSpPr>
          <p:cNvPr id="6" name="Content Placeholder 2"/>
          <p:cNvSpPr>
            <a:spLocks noGrp="1"/>
          </p:cNvSpPr>
          <p:nvPr>
            <p:ph idx="1"/>
          </p:nvPr>
        </p:nvSpPr>
        <p:spPr>
          <a:xfrm>
            <a:off x="399013" y="2097743"/>
            <a:ext cx="11360727" cy="422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410095" y="6406181"/>
            <a:ext cx="2493819" cy="306593"/>
          </a:xfrm>
          <a:prstGeom prst="rect">
            <a:avLst/>
          </a:prstGeom>
        </p:spPr>
        <p:txBody>
          <a:bodyPr vert="horz" lIns="101882" tIns="50941" rIns="101882" bIns="50941" rtlCol="0" anchor="ctr"/>
          <a:lstStyle/>
          <a:p>
            <a:pPr defTabSz="1018824">
              <a:defRPr/>
            </a:pPr>
            <a:fld id="{B6CAB80B-39B1-40A9-9D70-E337B97384B5}" type="datetimeFigureOut">
              <a:rPr lang="en-US" sz="1600" smtClean="0">
                <a:solidFill>
                  <a:srgbClr val="044F91"/>
                </a:solidFill>
                <a:latin typeface="Arial" pitchFamily="34" charset="0"/>
                <a:cs typeface="Arial" pitchFamily="34" charset="0"/>
              </a:rPr>
              <a:pPr defTabSz="1018824">
                <a:defRPr/>
              </a:pPr>
              <a:t>4/9/18</a:t>
            </a:fld>
            <a:endParaRPr lang="en-US" sz="1600">
              <a:solidFill>
                <a:srgbClr val="044F91"/>
              </a:solidFill>
              <a:latin typeface="Arial" pitchFamily="34" charset="0"/>
              <a:cs typeface="Arial" pitchFamily="34" charset="0"/>
            </a:endParaRPr>
          </a:p>
        </p:txBody>
      </p:sp>
      <p:sp>
        <p:nvSpPr>
          <p:cNvPr id="8" name="Slide Number Placeholder 5"/>
          <p:cNvSpPr txBox="1">
            <a:spLocks/>
          </p:cNvSpPr>
          <p:nvPr userDrawn="1"/>
        </p:nvSpPr>
        <p:spPr>
          <a:xfrm>
            <a:off x="8922327" y="6406181"/>
            <a:ext cx="2844800" cy="314661"/>
          </a:xfrm>
          <a:prstGeom prst="rect">
            <a:avLst/>
          </a:prstGeom>
        </p:spPr>
        <p:txBody>
          <a:bodyPr vert="horz" lIns="101882" tIns="50941" rIns="101882" bIns="50941" rtlCol="0" anchor="ctr"/>
          <a:lstStyle/>
          <a:p>
            <a:pPr algn="r" defTabSz="1018824">
              <a:defRPr/>
            </a:pPr>
            <a:endParaRPr lang="en-US" sz="1600" dirty="0">
              <a:solidFill>
                <a:srgbClr val="044F91"/>
              </a:solidFill>
              <a:latin typeface="Arial" pitchFamily="34" charset="0"/>
              <a:cs typeface="Arial" pitchFamily="34" charset="0"/>
            </a:endParaRPr>
          </a:p>
        </p:txBody>
      </p:sp>
      <p:sp>
        <p:nvSpPr>
          <p:cNvPr id="9" name="Line 38"/>
          <p:cNvSpPr>
            <a:spLocks noChangeShapeType="1"/>
          </p:cNvSpPr>
          <p:nvPr userDrawn="1"/>
        </p:nvSpPr>
        <p:spPr bwMode="auto">
          <a:xfrm>
            <a:off x="402169" y="2019860"/>
            <a:ext cx="11360727" cy="0"/>
          </a:xfrm>
          <a:prstGeom prst="line">
            <a:avLst/>
          </a:prstGeom>
          <a:noFill/>
          <a:ln w="19050">
            <a:solidFill>
              <a:schemeClr val="tx1"/>
            </a:solidFill>
            <a:round/>
            <a:headEnd/>
            <a:tailEnd/>
          </a:ln>
          <a:effectLst/>
        </p:spPr>
        <p:txBody>
          <a:bodyPr wrap="none" lIns="101882" tIns="50941" rIns="101882" bIns="50941" anchor="ctr"/>
          <a:lstStyle/>
          <a:p>
            <a:pPr defTabSz="1018824">
              <a:defRPr/>
            </a:pPr>
            <a:endParaRPr lang="en-US" sz="2000">
              <a:solidFill>
                <a:srgbClr val="044F9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9ECAFF-5070-4034-B17F-7AB6E99BF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3740F23-CED2-4A17-91AF-FCE2615229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7C5BA4-183A-472D-9B6C-B85E871DFFB2}"/>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5" name="Footer Placeholder 4">
            <a:extLst>
              <a:ext uri="{FF2B5EF4-FFF2-40B4-BE49-F238E27FC236}">
                <a16:creationId xmlns="" xmlns:a16="http://schemas.microsoft.com/office/drawing/2014/main" id="{500E6728-6A33-4E2A-A066-39DA955C1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BA7B041-3AC6-4F6E-972F-1B6F7C4D5440}"/>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1208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45689"/>
            <a:ext cx="4011084" cy="116205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5" y="1145689"/>
            <a:ext cx="6815667" cy="500230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2" y="2355925"/>
            <a:ext cx="4011084" cy="377593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solidFill>
                  <a:srgbClr val="044F91"/>
                </a:solidFill>
              </a:rPr>
              <a:pPr/>
              <a:t>4/9/18</a:t>
            </a:fld>
            <a:endParaRPr lang="en-US">
              <a:solidFill>
                <a:srgbClr val="044F91"/>
              </a:solidFill>
            </a:endParaRPr>
          </a:p>
        </p:txBody>
      </p:sp>
      <p:sp>
        <p:nvSpPr>
          <p:cNvPr id="6" name="Footer Placeholder 5"/>
          <p:cNvSpPr>
            <a:spLocks noGrp="1"/>
          </p:cNvSpPr>
          <p:nvPr>
            <p:ph type="ftr" sz="quarter" idx="11"/>
          </p:nvPr>
        </p:nvSpPr>
        <p:spPr/>
        <p:txBody>
          <a:bodyPr/>
          <a:lstStyle/>
          <a:p>
            <a:endParaRPr lang="en-US">
              <a:solidFill>
                <a:srgbClr val="044F91"/>
              </a:solidFill>
            </a:endParaRPr>
          </a:p>
        </p:txBody>
      </p:sp>
      <p:sp>
        <p:nvSpPr>
          <p:cNvPr id="7" name="Slide Number Placeholder 6"/>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389719" y="1008530"/>
            <a:ext cx="7315200" cy="3719456"/>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solidFill>
                  <a:srgbClr val="044F91"/>
                </a:solidFill>
              </a:rPr>
              <a:pPr/>
              <a:t>4/9/18</a:t>
            </a:fld>
            <a:endParaRPr lang="en-US">
              <a:solidFill>
                <a:srgbClr val="044F91"/>
              </a:solidFill>
            </a:endParaRPr>
          </a:p>
        </p:txBody>
      </p:sp>
      <p:sp>
        <p:nvSpPr>
          <p:cNvPr id="6" name="Footer Placeholder 5"/>
          <p:cNvSpPr>
            <a:spLocks noGrp="1"/>
          </p:cNvSpPr>
          <p:nvPr>
            <p:ph type="ftr" sz="quarter" idx="11"/>
          </p:nvPr>
        </p:nvSpPr>
        <p:spPr/>
        <p:txBody>
          <a:bodyPr/>
          <a:lstStyle/>
          <a:p>
            <a:endParaRPr lang="en-US">
              <a:solidFill>
                <a:srgbClr val="044F91"/>
              </a:solidFill>
            </a:endParaRPr>
          </a:p>
        </p:txBody>
      </p:sp>
      <p:sp>
        <p:nvSpPr>
          <p:cNvPr id="7" name="Slide Number Placeholder 6"/>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03D64-A88C-40C0-A6EA-9B69CAA6FF38}" type="datetime1">
              <a:rPr lang="en-US" smtClean="0">
                <a:solidFill>
                  <a:srgbClr val="044F91"/>
                </a:solidFill>
              </a:rPr>
              <a:pPr/>
              <a:t>4/9/18</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73077"/>
            <a:ext cx="2743200" cy="5050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073077"/>
            <a:ext cx="8026400" cy="50345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6FE05-D50B-41EF-BCC8-7E1756F38852}" type="datetime1">
              <a:rPr lang="en-US" smtClean="0">
                <a:solidFill>
                  <a:srgbClr val="044F91"/>
                </a:solidFill>
              </a:rPr>
              <a:pPr/>
              <a:t>4/9/18</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65762" y="2081607"/>
            <a:ext cx="11116887" cy="265182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solidFill>
                  <a:srgbClr val="044F91"/>
                </a:solidFill>
              </a:rPr>
              <a:pPr>
                <a:defRPr/>
              </a:pPr>
              <a:t>4/9/18</a:t>
            </a:fld>
            <a:endParaRPr lang="en-US">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solidFill>
                  <a:srgbClr val="044F91"/>
                </a:solidFill>
              </a:rPr>
              <a:pPr>
                <a:defRPr/>
              </a:pPr>
              <a:t>4/9/18</a:t>
            </a:fld>
            <a:endParaRPr lang="en-US">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Content Placeholder 2"/>
          <p:cNvSpPr>
            <a:spLocks noGrp="1"/>
          </p:cNvSpPr>
          <p:nvPr>
            <p:ph idx="1"/>
          </p:nvPr>
        </p:nvSpPr>
        <p:spPr>
          <a:xfrm>
            <a:off x="365762" y="2081605"/>
            <a:ext cx="11116887" cy="1861092"/>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61819" y="2353235"/>
            <a:ext cx="11277600" cy="161095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99013" y="2017059"/>
            <a:ext cx="11360727" cy="0"/>
          </a:xfrm>
          <a:prstGeom prst="line">
            <a:avLst/>
          </a:prstGeom>
          <a:noFill/>
          <a:ln w="19050">
            <a:solidFill>
              <a:schemeClr val="tx1"/>
            </a:solidFill>
            <a:round/>
            <a:headEnd/>
            <a:tailEnd/>
          </a:ln>
          <a:effectLst/>
        </p:spPr>
        <p:txBody>
          <a:bodyPr wrap="none" lIns="113517" tIns="56758" rIns="113517" bIns="56758" anchor="ctr"/>
          <a:lstStyle/>
          <a:p>
            <a:pPr defTabSz="1018824">
              <a:defRPr/>
            </a:pPr>
            <a:endParaRPr lang="en-US" sz="2000">
              <a:solidFill>
                <a:srgbClr val="044F91"/>
              </a:solidFill>
              <a:latin typeface="Arial" pitchFamily="34" charset="0"/>
              <a:cs typeface="Arial" pitchFamily="34" charset="0"/>
            </a:endParaRPr>
          </a:p>
        </p:txBody>
      </p:sp>
      <p:sp>
        <p:nvSpPr>
          <p:cNvPr id="11" name="Date Placeholder 3"/>
          <p:cNvSpPr>
            <a:spLocks noGrp="1"/>
          </p:cNvSpPr>
          <p:nvPr>
            <p:ph type="dt" sz="half" idx="10"/>
          </p:nvPr>
        </p:nvSpPr>
        <p:spPr>
          <a:xfrm>
            <a:off x="410095" y="6406181"/>
            <a:ext cx="2493819" cy="306593"/>
          </a:xfrm>
        </p:spPr>
        <p:txBody>
          <a:bodyPr/>
          <a:lstStyle/>
          <a:p>
            <a:fld id="{02352F61-EF07-4CB2-9E24-BBA51903F0DC}" type="datetime1">
              <a:rPr lang="en-US" smtClean="0">
                <a:solidFill>
                  <a:srgbClr val="044F91"/>
                </a:solidFill>
              </a:rPr>
              <a:pPr/>
              <a:t>4/9/18</a:t>
            </a:fld>
            <a:endParaRPr lang="en-US">
              <a:solidFill>
                <a:srgbClr val="044F91"/>
              </a:solidFill>
            </a:endParaRPr>
          </a:p>
        </p:txBody>
      </p:sp>
      <p:sp>
        <p:nvSpPr>
          <p:cNvPr id="12" name="Footer Placeholder 4"/>
          <p:cNvSpPr>
            <a:spLocks noGrp="1"/>
          </p:cNvSpPr>
          <p:nvPr>
            <p:ph type="ftr" sz="quarter" idx="11"/>
          </p:nvPr>
        </p:nvSpPr>
        <p:spPr>
          <a:xfrm>
            <a:off x="4165600" y="6406181"/>
            <a:ext cx="3860800" cy="314661"/>
          </a:xfrm>
        </p:spPr>
        <p:txBody>
          <a:bodyPr/>
          <a:lstStyle/>
          <a:p>
            <a:endParaRPr lang="en-US">
              <a:solidFill>
                <a:srgbClr val="044F91"/>
              </a:solidFill>
            </a:endParaRPr>
          </a:p>
        </p:txBody>
      </p:sp>
      <p:sp>
        <p:nvSpPr>
          <p:cNvPr id="13" name="Slide Number Placeholder 5"/>
          <p:cNvSpPr>
            <a:spLocks noGrp="1"/>
          </p:cNvSpPr>
          <p:nvPr>
            <p:ph type="sldNum" sz="quarter" idx="12"/>
          </p:nvPr>
        </p:nvSpPr>
        <p:spPr>
          <a:xfrm>
            <a:off x="8922327" y="6406181"/>
            <a:ext cx="2844800" cy="314661"/>
          </a:xfrm>
        </p:spPr>
        <p:txBody>
          <a:bodyPr/>
          <a:lstStyle/>
          <a:p>
            <a:r>
              <a:rPr lang="en-US" dirty="0"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6BD8D-96D9-4ABA-B2C8-115BF2903F59}" type="datetime1">
              <a:rPr lang="en-US" smtClean="0">
                <a:solidFill>
                  <a:srgbClr val="044F91"/>
                </a:solidFill>
              </a:rPr>
              <a:pPr/>
              <a:t>4/9/18</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68264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4400" y="2130428"/>
            <a:ext cx="782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3826933" y="3886200"/>
            <a:ext cx="6536267" cy="1752600"/>
          </a:xfrm>
        </p:spPr>
        <p:txBody>
          <a:bodyPr/>
          <a:lstStyle>
            <a:lvl1pPr marL="0" indent="0" algn="l">
              <a:buNone/>
              <a:defRPr>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6"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6"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2CD0AA-5859-43FB-9FB8-C8F57CF3041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E639636-FF80-472B-B986-BFA47A36C126}"/>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17BAE38-6EC3-43A6-BD8F-BDCB229E7892}"/>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5" name="Footer Placeholder 4">
            <a:extLst>
              <a:ext uri="{FF2B5EF4-FFF2-40B4-BE49-F238E27FC236}">
                <a16:creationId xmlns="" xmlns:a16="http://schemas.microsoft.com/office/drawing/2014/main" id="{8CD85A37-6ACA-4849-9E5E-AB089F754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11B265-4E50-4E9A-A3ED-1068BE33B0DC}"/>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232961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6"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6"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7"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8"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9"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4"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5"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3"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4"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6"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7"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6"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7"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6"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tint val="75000"/>
                </a:srgbClr>
              </a:solidFill>
              <a:latin typeface="Arial"/>
            </a:endParaRPr>
          </a:p>
        </p:txBody>
      </p:sp>
      <p:sp>
        <p:nvSpPr>
          <p:cNvPr id="6" name="Slide Number Placeholder 5"/>
          <p:cNvSpPr>
            <a:spLocks noGrp="1"/>
          </p:cNvSpPr>
          <p:nvPr>
            <p:ph type="sldNum" sz="quarter" idx="12"/>
          </p:nvPr>
        </p:nvSpPr>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tint val="75000"/>
                </a:srgbClr>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B976E9-3ECB-4CA6-B8B5-FC2050EF9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E682BE-A570-4D61-BA2D-826F31FF23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E5A0BD8-AAEA-43BA-81A2-E7AFE4FF21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5DD3D5D-23A3-4BB7-983B-FFEE69423A0B}"/>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6" name="Footer Placeholder 5">
            <a:extLst>
              <a:ext uri="{FF2B5EF4-FFF2-40B4-BE49-F238E27FC236}">
                <a16:creationId xmlns="" xmlns:a16="http://schemas.microsoft.com/office/drawing/2014/main" id="{42A56E09-25E6-4A2B-809D-40AB66543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A26E851-4075-4EC5-8E4B-D7E41AEDB0A6}"/>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2524392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000000">
                  <a:tint val="75000"/>
                </a:srgbClr>
              </a:solidFill>
              <a:latin typeface="Arial"/>
            </a:endParaRPr>
          </a:p>
        </p:txBody>
      </p:sp>
      <p:sp>
        <p:nvSpPr>
          <p:cNvPr id="8" name="Rectangle 6"/>
          <p:cNvSpPr>
            <a:spLocks noGrp="1" noChangeArrowheads="1"/>
          </p:cNvSpPr>
          <p:nvPr>
            <p:ph type="sldNum" sz="quarter" idx="12"/>
          </p:nvPr>
        </p:nvSpPr>
        <p:spPr>
          <a:ln/>
        </p:spPr>
        <p:txBody>
          <a:bodyPr/>
          <a:lstStyle>
            <a:lvl1pPr>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3DAD61-3ACE-4B7A-993B-2BE851ACF122}"/>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CE56D65-E908-4D55-84CA-A25BA1958622}"/>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7E2FBEA-9E96-4EC2-AF76-9FBFC64162D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4EC50B0-DC51-4F99-B8C2-2BD98E76E08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BB1A2DE-0B20-4365-B84F-CE65186946A8}"/>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E4CE192-8733-4F45-A80B-16B4D888B004}"/>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8" name="Footer Placeholder 7">
            <a:extLst>
              <a:ext uri="{FF2B5EF4-FFF2-40B4-BE49-F238E27FC236}">
                <a16:creationId xmlns="" xmlns:a16="http://schemas.microsoft.com/office/drawing/2014/main" id="{8B6D05E6-67B2-4FF2-B9D7-B7F394021C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34242FC-D509-4D35-9B0D-ADD3555C135D}"/>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4169796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EBDDF-17F6-B947-AD7B-EC0C7E0516AA}" type="datetimeFigureOut">
              <a:rPr lang="en-US" smtClean="0">
                <a:solidFill>
                  <a:prstClr val="black">
                    <a:tint val="75000"/>
                  </a:prstClr>
                </a:solidFill>
                <a:latin typeface="Calibri"/>
              </a:rPr>
              <a:pPr/>
              <a:t>4/9/18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94C9576-6D0B-324B-8CB6-FB1666EBBC3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Espace réservé du contenu 2"/>
          <p:cNvSpPr>
            <a:spLocks noGrp="1"/>
          </p:cNvSpPr>
          <p:nvPr>
            <p:ph idx="1"/>
          </p:nvPr>
        </p:nvSpPr>
        <p:spPr>
          <a:xfrm>
            <a:off x="762000" y="2717801"/>
            <a:ext cx="10668000" cy="3408363"/>
          </a:xfrm>
          <a:prstGeom prst="rect">
            <a:avLst/>
          </a:prstGeom>
        </p:spPr>
        <p:txBody>
          <a:bodyPr lIns="0" tIns="0" rIns="0" bIns="0">
            <a:normAutofit/>
          </a:bodyPr>
          <a:lstStyle>
            <a:lvl1pPr marL="0" indent="0">
              <a:buFontTx/>
              <a:buNone/>
              <a:defRPr sz="2200">
                <a:solidFill>
                  <a:srgbClr val="3D3D3F"/>
                </a:solidFill>
                <a:latin typeface="Arial"/>
                <a:ea typeface="Arial"/>
                <a:cs typeface="Arial"/>
              </a:defRPr>
            </a:lvl1pPr>
            <a:lvl2pPr>
              <a:defRPr sz="2200">
                <a:solidFill>
                  <a:srgbClr val="3D3D3F"/>
                </a:solidFill>
                <a:latin typeface="Arial"/>
                <a:ea typeface="Arial"/>
              </a:defRPr>
            </a:lvl2pPr>
            <a:lvl3pPr>
              <a:defRPr sz="2200">
                <a:solidFill>
                  <a:srgbClr val="3D3D3F"/>
                </a:solidFill>
                <a:latin typeface="Arial"/>
                <a:ea typeface="Arial"/>
              </a:defRPr>
            </a:lvl3pPr>
            <a:lvl4pPr>
              <a:defRPr sz="2200">
                <a:solidFill>
                  <a:srgbClr val="3D3D3F"/>
                </a:solidFill>
                <a:latin typeface="Arial"/>
                <a:ea typeface="Arial"/>
              </a:defRPr>
            </a:lvl4pPr>
            <a:lvl5pPr>
              <a:defRPr sz="2200">
                <a:solidFill>
                  <a:srgbClr val="3D3D3F"/>
                </a:solidFill>
                <a:latin typeface="Arial"/>
                <a:ea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0074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129238-AB9F-459A-B47D-AB24FEA3BE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B834B6D-705C-4ABB-9E98-79D7E32B6BC7}"/>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4" name="Footer Placeholder 3">
            <a:extLst>
              <a:ext uri="{FF2B5EF4-FFF2-40B4-BE49-F238E27FC236}">
                <a16:creationId xmlns="" xmlns:a16="http://schemas.microsoft.com/office/drawing/2014/main" id="{0D5D8C9E-0343-45E9-9CF5-68D64AE2D2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B5CF75A-4CB1-48B1-BFC6-E6E299BA80BC}"/>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416882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DA1F622-B84B-4AF4-86BE-A4F58D06999D}"/>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3" name="Footer Placeholder 2">
            <a:extLst>
              <a:ext uri="{FF2B5EF4-FFF2-40B4-BE49-F238E27FC236}">
                <a16:creationId xmlns="" xmlns:a16="http://schemas.microsoft.com/office/drawing/2014/main" id="{09B737A5-2544-42E0-AECD-CD293AD72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DFC6774-1C87-4BD0-9591-759883CBCA0F}"/>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403502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F349E1-5810-4151-B74F-66801F8CA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3B7741A-01A1-43AC-A3DF-2E86B9DC974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7177513-D72D-416C-B339-57E2810C9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F3E51D4-1F96-453F-8DAF-2D581C71B089}"/>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6" name="Footer Placeholder 5">
            <a:extLst>
              <a:ext uri="{FF2B5EF4-FFF2-40B4-BE49-F238E27FC236}">
                <a16:creationId xmlns="" xmlns:a16="http://schemas.microsoft.com/office/drawing/2014/main" id="{83D6B9D0-AD9C-4E9B-874B-C5CC1478F6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823E5F0-A030-4F89-9122-BDCA6A81DD04}"/>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163196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2DE09-8EDF-4BD6-9B7D-1820636E2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19580BE-B704-46B8-B986-38F1DE1C9F70}"/>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5FB6E60-FB16-4440-8C3A-20E591068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06E476A-9061-4716-931F-AB6D43406857}"/>
              </a:ext>
            </a:extLst>
          </p:cNvPr>
          <p:cNvSpPr>
            <a:spLocks noGrp="1"/>
          </p:cNvSpPr>
          <p:nvPr>
            <p:ph type="dt" sz="half" idx="10"/>
          </p:nvPr>
        </p:nvSpPr>
        <p:spPr/>
        <p:txBody>
          <a:bodyPr/>
          <a:lstStyle/>
          <a:p>
            <a:fld id="{A117A0F1-012F-4EFD-B0F4-B2E9191C938C}" type="datetimeFigureOut">
              <a:rPr lang="en-US" smtClean="0"/>
              <a:t>4/9/18</a:t>
            </a:fld>
            <a:endParaRPr lang="en-US"/>
          </a:p>
        </p:txBody>
      </p:sp>
      <p:sp>
        <p:nvSpPr>
          <p:cNvPr id="6" name="Footer Placeholder 5">
            <a:extLst>
              <a:ext uri="{FF2B5EF4-FFF2-40B4-BE49-F238E27FC236}">
                <a16:creationId xmlns="" xmlns:a16="http://schemas.microsoft.com/office/drawing/2014/main" id="{99592BE9-C003-47F3-8A80-9A9A0CD56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61A65D2-DF0C-4DEF-B643-6C33A068A9CC}"/>
              </a:ext>
            </a:extLst>
          </p:cNvPr>
          <p:cNvSpPr>
            <a:spLocks noGrp="1"/>
          </p:cNvSpPr>
          <p:nvPr>
            <p:ph type="sldNum" sz="quarter" idx="12"/>
          </p:nvPr>
        </p:nvSpPr>
        <p:spPr/>
        <p:txBody>
          <a:bodyPr/>
          <a:lstStyle/>
          <a:p>
            <a:fld id="{B6621877-7E7C-46A0-A027-9599233FE0EF}" type="slidenum">
              <a:rPr lang="en-US" smtClean="0"/>
              <a:t>‹#›</a:t>
            </a:fld>
            <a:endParaRPr lang="en-US"/>
          </a:p>
        </p:txBody>
      </p:sp>
    </p:spTree>
    <p:extLst>
      <p:ext uri="{BB962C8B-B14F-4D97-AF65-F5344CB8AC3E}">
        <p14:creationId xmlns:p14="http://schemas.microsoft.com/office/powerpoint/2010/main" val="131077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theme" Target="../theme/theme2.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theme" Target="../theme/theme3.xml"/><Relationship Id="rId15" Type="http://schemas.openxmlformats.org/officeDocument/2006/relationships/image" Target="../media/image3.jpe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9D82AB4-19F1-4B79-AC68-3E4B235ED6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CA76B46-304A-401A-8096-C275308F3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82CB3DB-79B7-47E3-8F26-8ED1EA6711C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7A0F1-012F-4EFD-B0F4-B2E9191C938C}" type="datetimeFigureOut">
              <a:rPr lang="en-US" smtClean="0"/>
              <a:t>4/9/18</a:t>
            </a:fld>
            <a:endParaRPr lang="en-US"/>
          </a:p>
        </p:txBody>
      </p:sp>
      <p:sp>
        <p:nvSpPr>
          <p:cNvPr id="5" name="Footer Placeholder 4">
            <a:extLst>
              <a:ext uri="{FF2B5EF4-FFF2-40B4-BE49-F238E27FC236}">
                <a16:creationId xmlns="" xmlns:a16="http://schemas.microsoft.com/office/drawing/2014/main" id="{E4AFCABA-09C0-4CB7-AFDB-D1B0A47148D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B4082DA-6E7C-4527-A5C0-8EDF708C824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21877-7E7C-46A0-A027-9599233FE0EF}" type="slidenum">
              <a:rPr lang="en-US" smtClean="0"/>
              <a:t>‹#›</a:t>
            </a:fld>
            <a:endParaRPr lang="en-US"/>
          </a:p>
        </p:txBody>
      </p:sp>
    </p:spTree>
    <p:extLst>
      <p:ext uri="{BB962C8B-B14F-4D97-AF65-F5344CB8AC3E}">
        <p14:creationId xmlns:p14="http://schemas.microsoft.com/office/powerpoint/2010/main" val="416338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013" y="992395"/>
            <a:ext cx="11360727" cy="911711"/>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9013" y="2097743"/>
            <a:ext cx="11360727" cy="422775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410095" y="6406181"/>
            <a:ext cx="2493819" cy="306593"/>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pPr defTabSz="1018824"/>
            <a:fld id="{BF2EBF65-BB55-498A-AB70-5F4176A22043}" type="datetime1">
              <a:rPr lang="en-US" smtClean="0">
                <a:solidFill>
                  <a:srgbClr val="044F91"/>
                </a:solidFill>
              </a:rPr>
              <a:pPr defTabSz="1018824"/>
              <a:t>4/9/18</a:t>
            </a:fld>
            <a:endParaRPr lang="en-US" dirty="0">
              <a:solidFill>
                <a:srgbClr val="044F91"/>
              </a:solidFill>
            </a:endParaRPr>
          </a:p>
        </p:txBody>
      </p:sp>
      <p:sp>
        <p:nvSpPr>
          <p:cNvPr id="5" name="Footer Placeholder 4"/>
          <p:cNvSpPr>
            <a:spLocks noGrp="1"/>
          </p:cNvSpPr>
          <p:nvPr>
            <p:ph type="ftr" sz="quarter" idx="3"/>
          </p:nvPr>
        </p:nvSpPr>
        <p:spPr>
          <a:xfrm>
            <a:off x="4165600" y="6406181"/>
            <a:ext cx="3860800" cy="314661"/>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pPr defTabSz="1018824"/>
            <a:endParaRPr lang="en-US" dirty="0">
              <a:solidFill>
                <a:srgbClr val="044F91"/>
              </a:solidFill>
            </a:endParaRPr>
          </a:p>
        </p:txBody>
      </p:sp>
      <p:sp>
        <p:nvSpPr>
          <p:cNvPr id="6" name="Slide Number Placeholder 5"/>
          <p:cNvSpPr>
            <a:spLocks noGrp="1"/>
          </p:cNvSpPr>
          <p:nvPr>
            <p:ph type="sldNum" sz="quarter" idx="4"/>
          </p:nvPr>
        </p:nvSpPr>
        <p:spPr>
          <a:xfrm>
            <a:off x="8922327" y="6406181"/>
            <a:ext cx="2844800" cy="314661"/>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pPr defTabSz="1018824"/>
            <a:r>
              <a:rPr lang="en-US" dirty="0" smtClean="0">
                <a:solidFill>
                  <a:srgbClr val="044F91"/>
                </a:solidFill>
              </a:rPr>
              <a:t>Page </a:t>
            </a:r>
            <a:fld id="{01E16EBA-0216-4FA1-BFEC-225E79399361}" type="slidenum">
              <a:rPr lang="en-US" smtClean="0">
                <a:solidFill>
                  <a:srgbClr val="044F91"/>
                </a:solidFill>
              </a:rPr>
              <a:pPr defTabSz="1018824"/>
              <a:t>‹#›</a:t>
            </a:fld>
            <a:endParaRPr lang="en-US" dirty="0">
              <a:solidFill>
                <a:srgbClr val="044F91"/>
              </a:solidFill>
            </a:endParaRPr>
          </a:p>
        </p:txBody>
      </p:sp>
      <p:cxnSp>
        <p:nvCxnSpPr>
          <p:cNvPr id="14" name="Straight Connector 13"/>
          <p:cNvCxnSpPr/>
          <p:nvPr/>
        </p:nvCxnSpPr>
        <p:spPr>
          <a:xfrm>
            <a:off x="421179" y="911711"/>
            <a:ext cx="1136072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013" y="6398111"/>
            <a:ext cx="1136072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8" cstate="print"/>
          <a:stretch>
            <a:fillRect/>
          </a:stretch>
        </p:blipFill>
        <p:spPr>
          <a:xfrm>
            <a:off x="410097" y="470649"/>
            <a:ext cx="1610825" cy="403413"/>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47753" y="112716"/>
            <a:ext cx="10246783" cy="1030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1" y="1470025"/>
            <a:ext cx="10955867" cy="4656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5046F831-0D45-427B-AFDF-302B25455E21}" type="datetimeFigureOut">
              <a:rPr lang="en-US" smtClean="0">
                <a:solidFill>
                  <a:srgbClr val="000000">
                    <a:tint val="75000"/>
                  </a:srgbClr>
                </a:solidFill>
                <a:latin typeface="Arial"/>
              </a:rPr>
              <a:pPr/>
              <a:t>4/9/18</a:t>
            </a:fld>
            <a:endParaRPr lang="en-US">
              <a:solidFill>
                <a:srgbClr val="000000">
                  <a:tint val="75000"/>
                </a:srgbClr>
              </a:solidFill>
              <a:latin typeface="Aria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solidFill>
                <a:srgbClr val="000000">
                  <a:tint val="75000"/>
                </a:srgbClr>
              </a:solidFill>
              <a:latin typeface="Aria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5FAFC2E5-C685-4453-A30D-0EE44AFEF49D}" type="slidenum">
              <a:rPr lang="en-US" smtClean="0">
                <a:solidFill>
                  <a:srgbClr val="000000">
                    <a:tint val="75000"/>
                  </a:srgbClr>
                </a:solidFill>
                <a:latin typeface="Arial"/>
              </a:rPr>
              <a:pPr/>
              <a:t>‹#›</a:t>
            </a:fld>
            <a:endParaRPr lang="en-US">
              <a:solidFill>
                <a:srgbClr val="000000">
                  <a:tint val="75000"/>
                </a:srgbClr>
              </a:solidFill>
              <a:latin typeface="Aria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defTabSz="457200" rtl="0" eaLnBrk="1" fontAlgn="base" hangingPunct="1">
        <a:spcBef>
          <a:spcPct val="0"/>
        </a:spcBef>
        <a:spcAft>
          <a:spcPct val="0"/>
        </a:spcAft>
        <a:defRPr sz="3600" b="1" kern="1200">
          <a:solidFill>
            <a:srgbClr val="FFB800"/>
          </a:solidFill>
          <a:latin typeface="Arial"/>
          <a:ea typeface="+mj-ea"/>
          <a:cs typeface="Arial"/>
        </a:defRPr>
      </a:lvl1pPr>
      <a:lvl2pPr algn="l" defTabSz="457200" rtl="0" eaLnBrk="1" fontAlgn="base" hangingPunct="1">
        <a:spcBef>
          <a:spcPct val="0"/>
        </a:spcBef>
        <a:spcAft>
          <a:spcPct val="0"/>
        </a:spcAft>
        <a:defRPr sz="3600" b="1">
          <a:solidFill>
            <a:srgbClr val="FFB800"/>
          </a:solidFill>
          <a:latin typeface="Arial" charset="0"/>
          <a:cs typeface="Arial" charset="0"/>
        </a:defRPr>
      </a:lvl2pPr>
      <a:lvl3pPr algn="l" defTabSz="457200" rtl="0" eaLnBrk="1" fontAlgn="base" hangingPunct="1">
        <a:spcBef>
          <a:spcPct val="0"/>
        </a:spcBef>
        <a:spcAft>
          <a:spcPct val="0"/>
        </a:spcAft>
        <a:defRPr sz="3600" b="1">
          <a:solidFill>
            <a:srgbClr val="FFB800"/>
          </a:solidFill>
          <a:latin typeface="Arial" charset="0"/>
          <a:cs typeface="Arial" charset="0"/>
        </a:defRPr>
      </a:lvl3pPr>
      <a:lvl4pPr algn="l" defTabSz="457200" rtl="0" eaLnBrk="1" fontAlgn="base" hangingPunct="1">
        <a:spcBef>
          <a:spcPct val="0"/>
        </a:spcBef>
        <a:spcAft>
          <a:spcPct val="0"/>
        </a:spcAft>
        <a:defRPr sz="3600" b="1">
          <a:solidFill>
            <a:srgbClr val="FFB800"/>
          </a:solidFill>
          <a:latin typeface="Arial" charset="0"/>
          <a:cs typeface="Arial" charset="0"/>
        </a:defRPr>
      </a:lvl4pPr>
      <a:lvl5pPr algn="l" defTabSz="457200" rtl="0" eaLnBrk="1" fontAlgn="base" hangingPunct="1">
        <a:spcBef>
          <a:spcPct val="0"/>
        </a:spcBef>
        <a:spcAft>
          <a:spcPct val="0"/>
        </a:spcAft>
        <a:defRPr sz="3600" b="1">
          <a:solidFill>
            <a:srgbClr val="FFB800"/>
          </a:solidFill>
          <a:latin typeface="Arial" charset="0"/>
          <a:cs typeface="Arial" charset="0"/>
        </a:defRPr>
      </a:lvl5pPr>
      <a:lvl6pPr marL="457200" algn="l" defTabSz="457200" rtl="0" eaLnBrk="1" fontAlgn="base" hangingPunct="1">
        <a:spcBef>
          <a:spcPct val="0"/>
        </a:spcBef>
        <a:spcAft>
          <a:spcPct val="0"/>
        </a:spcAft>
        <a:defRPr sz="3600" b="1">
          <a:solidFill>
            <a:srgbClr val="FFB800"/>
          </a:solidFill>
          <a:latin typeface="Arial" charset="0"/>
          <a:cs typeface="Arial" charset="0"/>
        </a:defRPr>
      </a:lvl6pPr>
      <a:lvl7pPr marL="914400" algn="l" defTabSz="457200" rtl="0" eaLnBrk="1" fontAlgn="base" hangingPunct="1">
        <a:spcBef>
          <a:spcPct val="0"/>
        </a:spcBef>
        <a:spcAft>
          <a:spcPct val="0"/>
        </a:spcAft>
        <a:defRPr sz="3600" b="1">
          <a:solidFill>
            <a:srgbClr val="FFB800"/>
          </a:solidFill>
          <a:latin typeface="Arial" charset="0"/>
          <a:cs typeface="Arial" charset="0"/>
        </a:defRPr>
      </a:lvl7pPr>
      <a:lvl8pPr marL="1371600" algn="l" defTabSz="457200" rtl="0" eaLnBrk="1" fontAlgn="base" hangingPunct="1">
        <a:spcBef>
          <a:spcPct val="0"/>
        </a:spcBef>
        <a:spcAft>
          <a:spcPct val="0"/>
        </a:spcAft>
        <a:defRPr sz="3600" b="1">
          <a:solidFill>
            <a:srgbClr val="FFB800"/>
          </a:solidFill>
          <a:latin typeface="Arial" charset="0"/>
          <a:cs typeface="Arial" charset="0"/>
        </a:defRPr>
      </a:lvl8pPr>
      <a:lvl9pPr marL="1828800" algn="l" defTabSz="457200" rtl="0" eaLnBrk="1" fontAlgn="base" hangingPunct="1">
        <a:spcBef>
          <a:spcPct val="0"/>
        </a:spcBef>
        <a:spcAft>
          <a:spcPct val="0"/>
        </a:spcAft>
        <a:defRPr sz="3600" b="1">
          <a:solidFill>
            <a:srgbClr val="FFB800"/>
          </a:solidFill>
          <a:latin typeface="Arial" charset="0"/>
          <a:cs typeface="Arial" charset="0"/>
        </a:defRPr>
      </a:lvl9pPr>
    </p:titleStyle>
    <p:bodyStyle>
      <a:lvl1pPr marL="342900" indent="-342900" algn="l" defTabSz="457200" rtl="0" eaLnBrk="1" fontAlgn="base" hangingPunct="1">
        <a:spcBef>
          <a:spcPts val="800"/>
        </a:spcBef>
        <a:spcAft>
          <a:spcPts val="200"/>
        </a:spcAft>
        <a:buClr>
          <a:srgbClr val="FFC836"/>
        </a:buClr>
        <a:buFont typeface="Arial" pitchFamily="34" charset="0"/>
        <a:buChar char="•"/>
        <a:defRPr sz="2800" kern="1200">
          <a:solidFill>
            <a:schemeClr val="bg1"/>
          </a:solidFill>
          <a:latin typeface="Arial"/>
          <a:ea typeface="+mn-ea"/>
          <a:cs typeface="Arial"/>
        </a:defRPr>
      </a:lvl1pPr>
      <a:lvl2pPr marL="742950" indent="-285750" algn="l" defTabSz="457200" rtl="0" eaLnBrk="1" fontAlgn="base" hangingPunct="1">
        <a:spcBef>
          <a:spcPts val="800"/>
        </a:spcBef>
        <a:spcAft>
          <a:spcPts val="400"/>
        </a:spcAft>
        <a:buClr>
          <a:srgbClr val="B9CDE5"/>
        </a:buClr>
        <a:buFont typeface="Arial" pitchFamily="34" charset="0"/>
        <a:buChar char="–"/>
        <a:defRPr sz="2400" kern="1200">
          <a:solidFill>
            <a:schemeClr val="bg1"/>
          </a:solidFill>
          <a:latin typeface="Arial"/>
          <a:ea typeface="+mn-ea"/>
          <a:cs typeface="Arial"/>
        </a:defRPr>
      </a:lvl2pPr>
      <a:lvl3pPr marL="1143000" indent="-228600" algn="l" defTabSz="457200" rtl="0" eaLnBrk="1" fontAlgn="base" hangingPunct="1">
        <a:spcBef>
          <a:spcPts val="800"/>
        </a:spcBef>
        <a:spcAft>
          <a:spcPts val="400"/>
        </a:spcAft>
        <a:buClr>
          <a:srgbClr val="FDEADA"/>
        </a:buClr>
        <a:buFont typeface="Arial" pitchFamily="34" charset="0"/>
        <a:buChar char="•"/>
        <a:defRPr sz="2000" kern="1200">
          <a:solidFill>
            <a:schemeClr val="bg1"/>
          </a:solidFill>
          <a:latin typeface="Arial"/>
          <a:ea typeface="+mn-ea"/>
          <a:cs typeface="Arial"/>
        </a:defRPr>
      </a:lvl3pPr>
      <a:lvl4pPr marL="1600200" indent="-228600" algn="l" defTabSz="457200" rtl="0" eaLnBrk="1" fontAlgn="base" hangingPunct="1">
        <a:spcBef>
          <a:spcPts val="800"/>
        </a:spcBef>
        <a:spcAft>
          <a:spcPts val="400"/>
        </a:spcAft>
        <a:buFont typeface="Arial" pitchFamily="34" charset="0"/>
        <a:buChar char="–"/>
        <a:defRPr kern="1200">
          <a:solidFill>
            <a:schemeClr val="bg1"/>
          </a:solidFill>
          <a:latin typeface="Arial"/>
          <a:ea typeface="+mn-ea"/>
          <a:cs typeface="Arial"/>
        </a:defRPr>
      </a:lvl4pPr>
      <a:lvl5pPr marL="2057400" indent="-228600" algn="l" defTabSz="457200" rtl="0" eaLnBrk="1" fontAlgn="base" hangingPunct="1">
        <a:spcBef>
          <a:spcPts val="800"/>
        </a:spcBef>
        <a:spcAft>
          <a:spcPts val="400"/>
        </a:spcAft>
        <a:buFont typeface="Arial" pitchFamily="34" charset="0"/>
        <a:buChar char="»"/>
        <a:defRPr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90EBDDF-17F6-B947-AD7B-EC0C7E0516AA}" type="datetimeFigureOut">
              <a:rPr lang="en-US" smtClean="0">
                <a:solidFill>
                  <a:prstClr val="black">
                    <a:tint val="75000"/>
                  </a:prstClr>
                </a:solidFill>
                <a:latin typeface="Calibri"/>
              </a:rPr>
              <a:pPr defTabSz="457200"/>
              <a:t>4/9/18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94C9576-6D0B-324B-8CB6-FB1666EBBC31}"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hyperlink" Target="https://www.gao.gov/products/GAO-13-283" TargetMode="External"/><Relationship Id="rId4" Type="http://schemas.openxmlformats.org/officeDocument/2006/relationships/hyperlink" Target="https://www.gao.gov/products/GAO-17-317" TargetMode="External"/><Relationship Id="rId5" Type="http://schemas.openxmlformats.org/officeDocument/2006/relationships/image" Target="../media/image17.jpeg"/><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hyperlink" Target="https://www.gao.gov/products/GAO-16-3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ao.gov/products/GAO-17-3" TargetMode="External"/><Relationship Id="rId4" Type="http://schemas.openxmlformats.org/officeDocument/2006/relationships/hyperlink" Target="https://www.gao.gov/products/GAO-13-242" TargetMode="External"/><Relationship Id="rId5" Type="http://schemas.openxmlformats.org/officeDocument/2006/relationships/image" Target="../media/image18.jpeg"/><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gao.gov/products/GAO-18-206" TargetMode="External"/><Relationship Id="rId4" Type="http://schemas.openxmlformats.org/officeDocument/2006/relationships/hyperlink" Target="http://www.gao.gov/products/GAO-14-446" TargetMode="External"/><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1" Type="http://schemas.openxmlformats.org/officeDocument/2006/relationships/hyperlink" Target="https://www.gao.gov/podcast/watchdog.html" TargetMode="External"/><Relationship Id="rId12" Type="http://schemas.openxmlformats.org/officeDocument/2006/relationships/hyperlink" Target="https://blog.gao.gov/" TargetMode="External"/><Relationship Id="rId13" Type="http://schemas.openxmlformats.org/officeDocument/2006/relationships/hyperlink" Target="mailto:WilliamsO@gao.gov" TargetMode="External"/><Relationship Id="rId14" Type="http://schemas.openxmlformats.org/officeDocument/2006/relationships/hyperlink" Target="mailto:youngc1@gao.gov" TargetMode="External"/><Relationship Id="rId15" Type="http://schemas.openxmlformats.org/officeDocument/2006/relationships/hyperlink" Target="mailto:spel@gao.gov" TargetMode="External"/><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hyperlink" Target="https://www.linkedin.com/company/us-government?trk=cp_followed_name_us-government" TargetMode="External"/><Relationship Id="rId4" Type="http://schemas.openxmlformats.org/officeDocument/2006/relationships/hyperlink" Target="https://facebook.com/usgao" TargetMode="External"/><Relationship Id="rId5" Type="http://schemas.openxmlformats.org/officeDocument/2006/relationships/hyperlink" Target="https://flickr.com/usgao" TargetMode="External"/><Relationship Id="rId6" Type="http://schemas.openxmlformats.org/officeDocument/2006/relationships/hyperlink" Target="https://twitter.com/usgao" TargetMode="External"/><Relationship Id="rId7" Type="http://schemas.openxmlformats.org/officeDocument/2006/relationships/hyperlink" Target="https://youtube.com/usgao" TargetMode="External"/><Relationship Id="rId8" Type="http://schemas.openxmlformats.org/officeDocument/2006/relationships/hyperlink" Target="https://www.gao.gov/" TargetMode="External"/><Relationship Id="rId9" Type="http://schemas.openxmlformats.org/officeDocument/2006/relationships/hyperlink" Target="https://www.gao.gov/feeds.html" TargetMode="External"/><Relationship Id="rId10" Type="http://schemas.openxmlformats.org/officeDocument/2006/relationships/hyperlink" Target="https://www.gao.gov/subscribe/index.ph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mailto:jfinzihart@usgs.gov" TargetMode="External"/><Relationship Id="rId4" Type="http://schemas.openxmlformats.org/officeDocument/2006/relationships/hyperlink" Target="mailto:promundi@susannemoser.com" TargetMode="External"/><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3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3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31.png"/><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hyperlink" Target="mailto:ira@greentrack.com" TargetMode="External"/><Relationship Id="rId3" Type="http://schemas.openxmlformats.org/officeDocument/2006/relationships/hyperlink" Target="http://www.greentrack.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44.xml.rels><?xml version="1.0" encoding="UTF-8" standalone="yes"?>
<Relationships xmlns="http://schemas.openxmlformats.org/package/2006/relationships"><Relationship Id="rId3" Type="http://schemas.openxmlformats.org/officeDocument/2006/relationships/hyperlink" Target="mailto:Elea.Beckerlowe@resources.ca.gov" TargetMode="External"/><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hyperlink" Target="http://resources.ca.gov/climate/climate-safe-infrastructure-working-grou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CB61E-9FC5-4DC7-9851-4C2D1E0E10C8}"/>
              </a:ext>
            </a:extLst>
          </p:cNvPr>
          <p:cNvSpPr>
            <a:spLocks noGrp="1"/>
          </p:cNvSpPr>
          <p:nvPr>
            <p:ph type="ctrTitle"/>
          </p:nvPr>
        </p:nvSpPr>
        <p:spPr/>
        <p:txBody>
          <a:bodyPr>
            <a:normAutofit fontScale="90000"/>
          </a:bodyPr>
          <a:lstStyle/>
          <a:p>
            <a:r>
              <a:rPr lang="en-US" dirty="0"/>
              <a:t>Welcome to the</a:t>
            </a:r>
            <a:br>
              <a:rPr lang="en-US" dirty="0"/>
            </a:br>
            <a:r>
              <a:rPr lang="en-US" b="1" i="1" dirty="0">
                <a:solidFill>
                  <a:srgbClr val="C00000"/>
                </a:solidFill>
              </a:rPr>
              <a:t>Climate-Safe Infrastructure </a:t>
            </a:r>
            <a:r>
              <a:rPr lang="en-US" dirty="0"/>
              <a:t>Webinar Series</a:t>
            </a:r>
          </a:p>
        </p:txBody>
      </p:sp>
      <p:sp>
        <p:nvSpPr>
          <p:cNvPr id="3" name="Subtitle 2">
            <a:extLst>
              <a:ext uri="{FF2B5EF4-FFF2-40B4-BE49-F238E27FC236}">
                <a16:creationId xmlns="" xmlns:a16="http://schemas.microsoft.com/office/drawing/2014/main" id="{DC8CC035-A6BE-4785-A96B-76879B39B36C}"/>
              </a:ext>
            </a:extLst>
          </p:cNvPr>
          <p:cNvSpPr>
            <a:spLocks noGrp="1"/>
          </p:cNvSpPr>
          <p:nvPr>
            <p:ph type="subTitle" idx="1"/>
          </p:nvPr>
        </p:nvSpPr>
        <p:spPr>
          <a:xfrm>
            <a:off x="1524000" y="3758184"/>
            <a:ext cx="9144000" cy="1554480"/>
          </a:xfrm>
        </p:spPr>
        <p:txBody>
          <a:bodyPr>
            <a:normAutofit lnSpcReduction="10000"/>
          </a:bodyPr>
          <a:lstStyle/>
          <a:p>
            <a:r>
              <a:rPr lang="en-US" dirty="0"/>
              <a:t>Supporting AB2800 and the Work of California’s Climate-Safe Infrastructure Working Group</a:t>
            </a:r>
          </a:p>
          <a:p>
            <a:endParaRPr lang="en-US" dirty="0"/>
          </a:p>
          <a:p>
            <a:r>
              <a:rPr lang="en-US" dirty="0" smtClean="0"/>
              <a:t>April 10, </a:t>
            </a:r>
            <a:r>
              <a:rPr lang="en-US" dirty="0"/>
              <a:t>2018 | 12-1pm</a:t>
            </a:r>
          </a:p>
        </p:txBody>
      </p:sp>
      <p:pic>
        <p:nvPicPr>
          <p:cNvPr id="5" name="Picture 4">
            <a:extLst>
              <a:ext uri="{FF2B5EF4-FFF2-40B4-BE49-F238E27FC236}">
                <a16:creationId xmlns="" xmlns:a16="http://schemas.microsoft.com/office/drawing/2014/main" id="{4006E75A-D99E-422F-ACFC-83CB289B6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046" y="5541645"/>
            <a:ext cx="2647951" cy="895350"/>
          </a:xfrm>
          <a:prstGeom prst="rect">
            <a:avLst/>
          </a:prstGeom>
        </p:spPr>
      </p:pic>
    </p:spTree>
    <p:extLst>
      <p:ext uri="{BB962C8B-B14F-4D97-AF65-F5344CB8AC3E}">
        <p14:creationId xmlns:p14="http://schemas.microsoft.com/office/powerpoint/2010/main" val="37659923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GAO’s Natural Resources and Environment Team</a:t>
            </a:r>
            <a:endParaRPr lang="en-US" dirty="0"/>
          </a:p>
        </p:txBody>
      </p:sp>
      <p:sp>
        <p:nvSpPr>
          <p:cNvPr id="3" name="Text Placeholder 2"/>
          <p:cNvSpPr>
            <a:spLocks noGrp="1"/>
          </p:cNvSpPr>
          <p:nvPr>
            <p:ph type="body" idx="1"/>
          </p:nvPr>
        </p:nvSpPr>
        <p:spPr/>
        <p:txBody>
          <a:bodyPr/>
          <a:lstStyle/>
          <a:p>
            <a:pPr marL="0" indent="0">
              <a:buNone/>
            </a:pPr>
            <a:r>
              <a:rPr lang="en-US" dirty="0" smtClean="0"/>
              <a:t>The Natural Resources and Environment (NRE) team is responsible for GAO’s assessments of federal efforts to:</a:t>
            </a:r>
          </a:p>
          <a:p>
            <a:r>
              <a:rPr lang="en-US" dirty="0" smtClean="0"/>
              <a:t>Manage the nation’s land and water resources.</a:t>
            </a:r>
          </a:p>
          <a:p>
            <a:r>
              <a:rPr lang="en-US" dirty="0" smtClean="0"/>
              <a:t>Protect the environment.</a:t>
            </a:r>
          </a:p>
          <a:p>
            <a:r>
              <a:rPr lang="en-US" dirty="0" smtClean="0"/>
              <a:t>Ensure food safety.</a:t>
            </a:r>
          </a:p>
          <a:p>
            <a:r>
              <a:rPr lang="en-US" dirty="0" smtClean="0"/>
              <a:t>Manage agricultural programs.</a:t>
            </a:r>
          </a:p>
          <a:p>
            <a:r>
              <a:rPr lang="en-US" dirty="0" smtClean="0"/>
              <a:t>Ensure a reliable and environmentally sound energy supply.</a:t>
            </a:r>
          </a:p>
          <a:p>
            <a:r>
              <a:rPr lang="en-US" dirty="0" smtClean="0"/>
              <a:t>Meet the nation’s science challenges.</a:t>
            </a:r>
          </a:p>
          <a:p>
            <a:r>
              <a:rPr lang="en-US" dirty="0" smtClean="0"/>
              <a:t>Address U.S. and international nuclear security and cleanup.</a:t>
            </a:r>
            <a:endParaRPr lang="en-US" dirty="0"/>
          </a:p>
        </p:txBody>
      </p:sp>
      <p:sp>
        <p:nvSpPr>
          <p:cNvPr id="4" name="Slide Number Placeholder 3"/>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10</a:t>
            </a:fld>
            <a:endParaRPr lang="en-US" dirty="0">
              <a:solidFill>
                <a:srgbClr val="044F91"/>
              </a:solidFill>
            </a:endParaRPr>
          </a:p>
        </p:txBody>
      </p:sp>
    </p:spTree>
    <p:extLst>
      <p:ext uri="{BB962C8B-B14F-4D97-AF65-F5344CB8AC3E}">
        <p14:creationId xmlns:p14="http://schemas.microsoft.com/office/powerpoint/2010/main" val="2654991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GAO’s High-Risk Series</a:t>
            </a:r>
            <a:endParaRPr lang="en-US" dirty="0"/>
          </a:p>
        </p:txBody>
      </p:sp>
      <p:sp>
        <p:nvSpPr>
          <p:cNvPr id="3" name="Text Placeholder 2"/>
          <p:cNvSpPr>
            <a:spLocks noGrp="1"/>
          </p:cNvSpPr>
          <p:nvPr>
            <p:ph type="body" idx="1"/>
          </p:nvPr>
        </p:nvSpPr>
        <p:spPr>
          <a:xfrm>
            <a:off x="399011" y="2097743"/>
            <a:ext cx="7451899" cy="4227755"/>
          </a:xfrm>
        </p:spPr>
        <p:txBody>
          <a:bodyPr>
            <a:normAutofit/>
          </a:bodyPr>
          <a:lstStyle/>
          <a:p>
            <a:r>
              <a:rPr lang="en-US" sz="2400" dirty="0" smtClean="0"/>
              <a:t>In 2013 (</a:t>
            </a:r>
            <a:r>
              <a:rPr lang="en-US" sz="2400" dirty="0" smtClean="0">
                <a:hlinkClick r:id="rId3"/>
              </a:rPr>
              <a:t>GAO-13-283</a:t>
            </a:r>
            <a:r>
              <a:rPr lang="en-US" sz="2400" dirty="0" smtClean="0"/>
              <a:t>), </a:t>
            </a:r>
            <a:r>
              <a:rPr lang="en-US" sz="2400" dirty="0"/>
              <a:t>we added </a:t>
            </a:r>
            <a:r>
              <a:rPr lang="en-US" sz="2400" i="1" dirty="0"/>
              <a:t>Limiting the Federal Government’s Fiscal Exposure by Better Managing Climate Change Risks </a:t>
            </a:r>
            <a:r>
              <a:rPr lang="en-US" sz="2400" dirty="0"/>
              <a:t>to our list of areas at high risk for fraud, waste, abuse, and mismanagement, or most in need of transformation. </a:t>
            </a:r>
            <a:endParaRPr lang="en-US" sz="2400" dirty="0" smtClean="0"/>
          </a:p>
          <a:p>
            <a:r>
              <a:rPr lang="en-US" sz="2400" dirty="0" smtClean="0"/>
              <a:t>In our 2017 update (</a:t>
            </a:r>
            <a:r>
              <a:rPr lang="en-US" sz="2400" dirty="0" smtClean="0">
                <a:hlinkClick r:id="rId4"/>
              </a:rPr>
              <a:t>GAO-17-317</a:t>
            </a:r>
            <a:r>
              <a:rPr lang="en-US" sz="2400" dirty="0" smtClean="0"/>
              <a:t>), we </a:t>
            </a:r>
            <a:r>
              <a:rPr lang="en-US" sz="2400" dirty="0"/>
              <a:t>reported that </a:t>
            </a:r>
            <a:r>
              <a:rPr lang="en-US" sz="2400" dirty="0" smtClean="0"/>
              <a:t>the </a:t>
            </a:r>
            <a:r>
              <a:rPr lang="en-US" sz="2400" dirty="0"/>
              <a:t>federal government needs a cohesive strategic approach with strong leadership and the authority to manage climate change </a:t>
            </a:r>
            <a:r>
              <a:rPr lang="en-US" sz="2400" dirty="0" smtClean="0"/>
              <a:t>risks. </a:t>
            </a:r>
            <a:endParaRPr lang="en-US" sz="2400" dirty="0"/>
          </a:p>
          <a:p>
            <a:endParaRPr lang="en-US" dirty="0" smtClean="0"/>
          </a:p>
        </p:txBody>
      </p:sp>
      <p:sp>
        <p:nvSpPr>
          <p:cNvPr id="4" name="Slide Number Placeholder 3"/>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11</a:t>
            </a:fld>
            <a:endParaRPr lang="en-US" dirty="0">
              <a:solidFill>
                <a:srgbClr val="044F91"/>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2" y="2756648"/>
            <a:ext cx="3417455" cy="257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691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Climate Change Increases the Fiscal Exposure of the Federal Government in 5 areas</a:t>
            </a:r>
            <a:endParaRPr lang="en-US" dirty="0"/>
          </a:p>
        </p:txBody>
      </p:sp>
      <p:sp>
        <p:nvSpPr>
          <p:cNvPr id="6" name="Content Placeholder 5"/>
          <p:cNvSpPr>
            <a:spLocks noGrp="1"/>
          </p:cNvSpPr>
          <p:nvPr>
            <p:ph idx="1"/>
          </p:nvPr>
        </p:nvSpPr>
        <p:spPr/>
        <p:txBody>
          <a:bodyPr>
            <a:normAutofit fontScale="92500" lnSpcReduction="10000"/>
          </a:bodyPr>
          <a:lstStyle/>
          <a:p>
            <a:pPr marL="457200" indent="-457200">
              <a:buFont typeface="+mj-lt"/>
              <a:buAutoNum type="arabicPeriod"/>
            </a:pPr>
            <a:r>
              <a:rPr lang="en-US" dirty="0" smtClean="0"/>
              <a:t>Infrastructure: Owns </a:t>
            </a:r>
            <a:r>
              <a:rPr lang="en-US" dirty="0"/>
              <a:t>or operates extensive infrastructure vulnerable to climate impacts, such as defense facilities and federal </a:t>
            </a:r>
            <a:r>
              <a:rPr lang="en-US" dirty="0" smtClean="0"/>
              <a:t>property. </a:t>
            </a:r>
          </a:p>
          <a:p>
            <a:pPr marL="457200" indent="-457200">
              <a:buFont typeface="+mj-lt"/>
              <a:buAutoNum type="arabicPeriod"/>
            </a:pPr>
            <a:r>
              <a:rPr lang="en-US" dirty="0" smtClean="0"/>
              <a:t>Insurance: Insures </a:t>
            </a:r>
            <a:r>
              <a:rPr lang="en-US" dirty="0"/>
              <a:t>property and crops vulnerable to climate </a:t>
            </a:r>
            <a:r>
              <a:rPr lang="en-US" dirty="0" smtClean="0"/>
              <a:t>effects. </a:t>
            </a:r>
          </a:p>
          <a:p>
            <a:pPr marL="457200" indent="-457200">
              <a:buFont typeface="+mj-lt"/>
              <a:buAutoNum type="arabicPeriod"/>
            </a:pPr>
            <a:r>
              <a:rPr lang="en-US" dirty="0" smtClean="0"/>
              <a:t>Technical Assistance: Provides </a:t>
            </a:r>
            <a:r>
              <a:rPr lang="en-US" dirty="0"/>
              <a:t>data and technical assistance to federal, state, local, and private-sector decision makers responsible for managing the impacts of climate change on their </a:t>
            </a:r>
            <a:r>
              <a:rPr lang="en-US" dirty="0" smtClean="0"/>
              <a:t>activities.</a:t>
            </a:r>
          </a:p>
          <a:p>
            <a:pPr marL="457200" indent="-457200">
              <a:buFont typeface="+mj-lt"/>
              <a:buAutoNum type="arabicPeriod"/>
            </a:pPr>
            <a:r>
              <a:rPr lang="en-US" dirty="0" smtClean="0"/>
              <a:t>Disaster Assistance: Provides </a:t>
            </a:r>
            <a:r>
              <a:rPr lang="en-US" dirty="0"/>
              <a:t>disaster relief aid</a:t>
            </a:r>
            <a:r>
              <a:rPr lang="en-US" dirty="0" smtClean="0"/>
              <a:t>.</a:t>
            </a:r>
          </a:p>
          <a:p>
            <a:pPr marL="457200" indent="-457200">
              <a:buFont typeface="+mj-lt"/>
              <a:buAutoNum type="arabicPeriod"/>
            </a:pPr>
            <a:r>
              <a:rPr lang="en-US" dirty="0" smtClean="0"/>
              <a:t>Strategic Planning: Federal government is not well organized to address its fiscal exposures, partly because of the cross-cutting nature of the issue. </a:t>
            </a:r>
          </a:p>
          <a:p>
            <a:pPr marL="0" indent="0" algn="ctr">
              <a:buNone/>
            </a:pPr>
            <a:r>
              <a:rPr lang="en-US" dirty="0" smtClean="0">
                <a:ln w="6350">
                  <a:solidFill>
                    <a:schemeClr val="tx1"/>
                  </a:solidFill>
                </a:ln>
              </a:rPr>
              <a:t>One </a:t>
            </a:r>
            <a:r>
              <a:rPr lang="en-US" dirty="0">
                <a:ln w="6350">
                  <a:solidFill>
                    <a:schemeClr val="tx1"/>
                  </a:solidFill>
                </a:ln>
              </a:rPr>
              <a:t>way to reduce the potential impacts of climate change is to enhance climate resilience</a:t>
            </a:r>
          </a:p>
        </p:txBody>
      </p:sp>
      <p:sp>
        <p:nvSpPr>
          <p:cNvPr id="4" name="Slide Number Placeholder 3"/>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12</a:t>
            </a:fld>
            <a:endParaRPr lang="en-US" dirty="0">
              <a:solidFill>
                <a:srgbClr val="044F91"/>
              </a:solidFill>
            </a:endParaRPr>
          </a:p>
        </p:txBody>
      </p:sp>
    </p:spTree>
    <p:extLst>
      <p:ext uri="{BB962C8B-B14F-4D97-AF65-F5344CB8AC3E}">
        <p14:creationId xmlns:p14="http://schemas.microsoft.com/office/powerpoint/2010/main" val="25729551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GAO Work on Climate Information</a:t>
            </a:r>
            <a:endParaRPr lang="en-US" dirty="0"/>
          </a:p>
        </p:txBody>
      </p:sp>
      <p:sp>
        <p:nvSpPr>
          <p:cNvPr id="3" name="Text Placeholder 2"/>
          <p:cNvSpPr>
            <a:spLocks noGrp="1"/>
          </p:cNvSpPr>
          <p:nvPr>
            <p:ph type="body" idx="1"/>
          </p:nvPr>
        </p:nvSpPr>
        <p:spPr/>
        <p:txBody>
          <a:bodyPr>
            <a:normAutofit/>
          </a:bodyPr>
          <a:lstStyle/>
          <a:p>
            <a:r>
              <a:rPr lang="en-US" dirty="0" smtClean="0"/>
              <a:t>In 2015 (</a:t>
            </a:r>
            <a:r>
              <a:rPr lang="en-US" dirty="0" smtClean="0">
                <a:hlinkClick r:id="rId3"/>
              </a:rPr>
              <a:t>GAO-16-37</a:t>
            </a:r>
            <a:r>
              <a:rPr lang="en-US" dirty="0" smtClean="0"/>
              <a:t>), we issued a report on climate information needs and examined the use of climate information systems in other countries.</a:t>
            </a:r>
          </a:p>
          <a:p>
            <a:r>
              <a:rPr lang="en-US" dirty="0" smtClean="0"/>
              <a:t>We </a:t>
            </a:r>
            <a:r>
              <a:rPr lang="en-US" dirty="0"/>
              <a:t>recommended that the executive branch (1) develop a set of authoritative climate change projections and observations and (2) create a national climate information system with defined roles for federal agencies and nonfederal entities.</a:t>
            </a:r>
          </a:p>
          <a:p>
            <a:endParaRPr lang="en-US" dirty="0"/>
          </a:p>
        </p:txBody>
      </p:sp>
      <p:sp>
        <p:nvSpPr>
          <p:cNvPr id="4" name="Slide Number Placeholder 3"/>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13</a:t>
            </a:fld>
            <a:endParaRPr lang="en-US" dirty="0">
              <a:solidFill>
                <a:srgbClr val="044F91"/>
              </a:solidFill>
            </a:endParaRPr>
          </a:p>
        </p:txBody>
      </p:sp>
    </p:spTree>
    <p:extLst>
      <p:ext uri="{BB962C8B-B14F-4D97-AF65-F5344CB8AC3E}">
        <p14:creationId xmlns:p14="http://schemas.microsoft.com/office/powerpoint/2010/main" val="3456658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Recent GAO Work on Climate Change and Infrastructure</a:t>
            </a:r>
            <a:endParaRPr lang="en-US" dirty="0"/>
          </a:p>
        </p:txBody>
      </p:sp>
      <p:sp>
        <p:nvSpPr>
          <p:cNvPr id="3" name="Text Placeholder 2"/>
          <p:cNvSpPr>
            <a:spLocks noGrp="1"/>
          </p:cNvSpPr>
          <p:nvPr>
            <p:ph type="body" idx="1"/>
          </p:nvPr>
        </p:nvSpPr>
        <p:spPr>
          <a:xfrm>
            <a:off x="399011" y="2097743"/>
            <a:ext cx="6066444" cy="4227755"/>
          </a:xfrm>
        </p:spPr>
        <p:txBody>
          <a:bodyPr>
            <a:normAutofit fontScale="77500" lnSpcReduction="20000"/>
          </a:bodyPr>
          <a:lstStyle/>
          <a:p>
            <a:r>
              <a:rPr lang="en-US" sz="3100" dirty="0" smtClean="0"/>
              <a:t>In 2016 (</a:t>
            </a:r>
            <a:r>
              <a:rPr lang="en-US" sz="3100" dirty="0" smtClean="0">
                <a:hlinkClick r:id="rId3"/>
              </a:rPr>
              <a:t>GAO-17-3</a:t>
            </a:r>
            <a:r>
              <a:rPr lang="en-US" sz="3100" dirty="0" smtClean="0"/>
              <a:t>), </a:t>
            </a:r>
            <a:r>
              <a:rPr lang="en-US" sz="3100" dirty="0"/>
              <a:t>we </a:t>
            </a:r>
            <a:r>
              <a:rPr lang="en-US" sz="3100" dirty="0" smtClean="0"/>
              <a:t>recommended that the National Institute of Standards and Technology (NIST) convene </a:t>
            </a:r>
            <a:r>
              <a:rPr lang="en-US" sz="3100" dirty="0"/>
              <a:t>an ongoing governmentwide effort to provide forward-looking climate information to standards </a:t>
            </a:r>
            <a:r>
              <a:rPr lang="en-US" sz="3100" dirty="0" smtClean="0"/>
              <a:t>organizations. </a:t>
            </a:r>
          </a:p>
          <a:p>
            <a:r>
              <a:rPr lang="en-US" sz="3100" dirty="0" smtClean="0"/>
              <a:t>In 2013 (</a:t>
            </a:r>
            <a:r>
              <a:rPr lang="en-US" sz="3100" dirty="0" smtClean="0">
                <a:hlinkClick r:id="rId4"/>
              </a:rPr>
              <a:t>GAO-13-242</a:t>
            </a:r>
            <a:r>
              <a:rPr lang="en-US" sz="3100" dirty="0" smtClean="0"/>
              <a:t>), we recommended that an entity designated by the Executive Office of the President should work with relevant agencies to identify the “best available” </a:t>
            </a:r>
            <a:r>
              <a:rPr lang="en-US" sz="3100" dirty="0"/>
              <a:t>climate-related information, among other things. </a:t>
            </a:r>
          </a:p>
        </p:txBody>
      </p:sp>
      <p:sp>
        <p:nvSpPr>
          <p:cNvPr id="4" name="Slide Number Placeholder 3"/>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14</a:t>
            </a:fld>
            <a:endParaRPr lang="en-US" dirty="0">
              <a:solidFill>
                <a:srgbClr val="044F91"/>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458" y="2487709"/>
            <a:ext cx="5213719" cy="316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4700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Recent GAO Work on Climate Change </a:t>
            </a:r>
            <a:r>
              <a:rPr lang="en-US" dirty="0" smtClean="0"/>
              <a:t>and Military Installations</a:t>
            </a:r>
            <a:endParaRPr lang="en-US" dirty="0"/>
          </a:p>
        </p:txBody>
      </p:sp>
      <p:sp>
        <p:nvSpPr>
          <p:cNvPr id="3" name="Text Placeholder 2"/>
          <p:cNvSpPr>
            <a:spLocks noGrp="1"/>
          </p:cNvSpPr>
          <p:nvPr>
            <p:ph type="body" idx="1"/>
          </p:nvPr>
        </p:nvSpPr>
        <p:spPr/>
        <p:txBody>
          <a:bodyPr>
            <a:normAutofit lnSpcReduction="10000"/>
          </a:bodyPr>
          <a:lstStyle/>
          <a:p>
            <a:r>
              <a:rPr lang="en-US" sz="2600" dirty="0" smtClean="0"/>
              <a:t>In March 2018, Congress </a:t>
            </a:r>
            <a:r>
              <a:rPr lang="en-US" sz="2600" dirty="0"/>
              <a:t>directed GAO to evaluate </a:t>
            </a:r>
            <a:r>
              <a:rPr lang="en-US" sz="2600" dirty="0" smtClean="0"/>
              <a:t>the Department of Defense’s (DOD) </a:t>
            </a:r>
            <a:r>
              <a:rPr lang="en-US" sz="2600" dirty="0"/>
              <a:t>progress in </a:t>
            </a:r>
            <a:r>
              <a:rPr lang="en-US" sz="2600" dirty="0" smtClean="0"/>
              <a:t>accounting </a:t>
            </a:r>
            <a:r>
              <a:rPr lang="en-US" sz="2600" dirty="0"/>
              <a:t>for potentially damaging weather </a:t>
            </a:r>
            <a:r>
              <a:rPr lang="en-US" sz="2600" dirty="0" smtClean="0"/>
              <a:t>in infrastructure </a:t>
            </a:r>
            <a:r>
              <a:rPr lang="en-US" sz="2600" dirty="0"/>
              <a:t>project </a:t>
            </a:r>
            <a:r>
              <a:rPr lang="en-US" sz="2600" dirty="0" smtClean="0"/>
              <a:t>design.</a:t>
            </a:r>
            <a:endParaRPr lang="en-US" sz="2600" dirty="0"/>
          </a:p>
          <a:p>
            <a:r>
              <a:rPr lang="en-US" sz="2600" dirty="0" smtClean="0"/>
              <a:t>In 2017 (</a:t>
            </a:r>
            <a:r>
              <a:rPr lang="en-US" sz="2600" dirty="0" smtClean="0">
                <a:hlinkClick r:id="rId3"/>
              </a:rPr>
              <a:t>GAO-18-206</a:t>
            </a:r>
            <a:r>
              <a:rPr lang="en-US" sz="2600" dirty="0" smtClean="0"/>
              <a:t>), we found that military </a:t>
            </a:r>
            <a:r>
              <a:rPr lang="en-US" sz="2600" dirty="0"/>
              <a:t>services have </a:t>
            </a:r>
            <a:r>
              <a:rPr lang="en-US" sz="2600" dirty="0" smtClean="0"/>
              <a:t>integrated </a:t>
            </a:r>
            <a:r>
              <a:rPr lang="en-US" sz="2600" dirty="0"/>
              <a:t>climate change adaptation into installations' plans and project </a:t>
            </a:r>
            <a:r>
              <a:rPr lang="en-US" sz="2600" dirty="0" smtClean="0"/>
              <a:t>designs to a limited extent. </a:t>
            </a:r>
          </a:p>
          <a:p>
            <a:r>
              <a:rPr lang="en-US" sz="2600" dirty="0" smtClean="0"/>
              <a:t>In 2014 (</a:t>
            </a:r>
            <a:r>
              <a:rPr lang="en-US" sz="2600" dirty="0" smtClean="0">
                <a:hlinkClick r:id="rId4"/>
              </a:rPr>
              <a:t>GAO-14-446</a:t>
            </a:r>
            <a:r>
              <a:rPr lang="en-US" sz="2600" dirty="0" smtClean="0"/>
              <a:t>), we found that DOD </a:t>
            </a:r>
            <a:r>
              <a:rPr lang="en-US" sz="2600" dirty="0"/>
              <a:t>has begun to assess installations’ vulnerability to potential climate change impacts and directed its planners to incorporate consideration of climate change into certain installation planning efforts.</a:t>
            </a:r>
          </a:p>
        </p:txBody>
      </p:sp>
      <p:sp>
        <p:nvSpPr>
          <p:cNvPr id="4" name="Slide Number Placeholder 3"/>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15</a:t>
            </a:fld>
            <a:endParaRPr lang="en-US" dirty="0">
              <a:solidFill>
                <a:srgbClr val="044F91"/>
              </a:solidFill>
            </a:endParaRPr>
          </a:p>
        </p:txBody>
      </p:sp>
    </p:spTree>
    <p:extLst>
      <p:ext uri="{BB962C8B-B14F-4D97-AF65-F5344CB8AC3E}">
        <p14:creationId xmlns:p14="http://schemas.microsoft.com/office/powerpoint/2010/main" val="14854319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a:t>Climate Change and Infrastructure</a:t>
            </a:r>
          </a:p>
        </p:txBody>
      </p:sp>
      <p:sp>
        <p:nvSpPr>
          <p:cNvPr id="6" name="Subtitle 5"/>
          <p:cNvSpPr>
            <a:spLocks noGrp="1"/>
          </p:cNvSpPr>
          <p:nvPr>
            <p:ph type="subTitle" idx="1"/>
          </p:nvPr>
        </p:nvSpPr>
        <p:spPr/>
        <p:txBody>
          <a:bodyPr>
            <a:normAutofit/>
          </a:bodyPr>
          <a:lstStyle/>
          <a:p>
            <a:pPr algn="l"/>
            <a:r>
              <a:rPr lang="en-US" sz="4400" dirty="0" smtClean="0"/>
              <a:t>Questions?</a:t>
            </a:r>
            <a:endParaRPr lang="en-US" sz="4400" dirty="0"/>
          </a:p>
        </p:txBody>
      </p:sp>
      <p:sp>
        <p:nvSpPr>
          <p:cNvPr id="4" name="Slide Number Placeholder 3"/>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16</a:t>
            </a:fld>
            <a:endParaRPr lang="en-US" dirty="0">
              <a:solidFill>
                <a:srgbClr val="044F9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438" y="3294531"/>
            <a:ext cx="2692292" cy="236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9584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sz="quarter" idx="13"/>
          </p:nvPr>
        </p:nvSpPr>
        <p:spPr>
          <a:xfrm>
            <a:off x="554183" y="2154219"/>
            <a:ext cx="11277600" cy="4899546"/>
          </a:xfrm>
        </p:spPr>
        <p:txBody>
          <a:bodyPr/>
          <a:lstStyle/>
          <a:p>
            <a:pPr>
              <a:defRPr/>
            </a:pPr>
            <a:r>
              <a:rPr lang="en-US" sz="1800" dirty="0">
                <a:solidFill>
                  <a:schemeClr val="tx1">
                    <a:lumMod val="50000"/>
                  </a:schemeClr>
                </a:solidFill>
              </a:rPr>
              <a:t>GAO on the Web</a:t>
            </a:r>
            <a:r>
              <a:rPr lang="en-US" sz="1400" dirty="0">
                <a:solidFill>
                  <a:schemeClr val="tx1">
                    <a:lumMod val="50000"/>
                  </a:schemeClr>
                </a:solidFill>
              </a:rPr>
              <a:t>	</a:t>
            </a:r>
          </a:p>
          <a:p>
            <a:pPr marL="0" indent="0">
              <a:defRPr/>
            </a:pPr>
            <a:r>
              <a:rPr lang="en-US" sz="1400" b="0" dirty="0">
                <a:solidFill>
                  <a:schemeClr val="tx1">
                    <a:lumMod val="50000"/>
                  </a:schemeClr>
                </a:solidFill>
              </a:rPr>
              <a:t>Connect with GAO on </a:t>
            </a:r>
            <a:r>
              <a:rPr lang="en-US" sz="1400" b="0" dirty="0">
                <a:solidFill>
                  <a:schemeClr val="tx1">
                    <a:lumMod val="50000"/>
                  </a:schemeClr>
                </a:solidFill>
                <a:hlinkClick r:id="rId3"/>
              </a:rPr>
              <a:t>LinkedIn</a:t>
            </a:r>
            <a:r>
              <a:rPr lang="en-US" sz="1400" b="0" dirty="0">
                <a:solidFill>
                  <a:schemeClr val="tx1">
                    <a:lumMod val="50000"/>
                  </a:schemeClr>
                </a:solidFill>
              </a:rPr>
              <a:t>, </a:t>
            </a:r>
            <a:r>
              <a:rPr lang="en-US" sz="1400" b="0" dirty="0">
                <a:solidFill>
                  <a:schemeClr val="tx1">
                    <a:lumMod val="50000"/>
                  </a:schemeClr>
                </a:solidFill>
                <a:hlinkClick r:id="rId4"/>
              </a:rPr>
              <a:t>Facebook</a:t>
            </a:r>
            <a:r>
              <a:rPr lang="en-US" sz="1400" b="0" dirty="0">
                <a:solidFill>
                  <a:schemeClr val="tx1">
                    <a:lumMod val="50000"/>
                  </a:schemeClr>
                </a:solidFill>
              </a:rPr>
              <a:t>, </a:t>
            </a:r>
            <a:r>
              <a:rPr lang="en-US" sz="1400" b="0" dirty="0">
                <a:solidFill>
                  <a:schemeClr val="tx1">
                    <a:lumMod val="50000"/>
                  </a:schemeClr>
                </a:solidFill>
                <a:hlinkClick r:id="rId5"/>
              </a:rPr>
              <a:t>Flickr</a:t>
            </a:r>
            <a:r>
              <a:rPr lang="en-US" sz="1400" b="0" dirty="0">
                <a:solidFill>
                  <a:schemeClr val="tx1">
                    <a:lumMod val="50000"/>
                  </a:schemeClr>
                </a:solidFill>
              </a:rPr>
              <a:t>, </a:t>
            </a:r>
            <a:r>
              <a:rPr lang="en-US" sz="1400" b="0" dirty="0">
                <a:solidFill>
                  <a:schemeClr val="tx1">
                    <a:lumMod val="50000"/>
                  </a:schemeClr>
                </a:solidFill>
                <a:hlinkClick r:id="rId6"/>
              </a:rPr>
              <a:t>Twitter</a:t>
            </a:r>
            <a:r>
              <a:rPr lang="en-US" sz="1400" b="0" dirty="0">
                <a:solidFill>
                  <a:schemeClr val="tx1">
                    <a:lumMod val="50000"/>
                  </a:schemeClr>
                </a:solidFill>
              </a:rPr>
              <a:t>, </a:t>
            </a:r>
            <a:r>
              <a:rPr lang="en-US" sz="1400" b="0" dirty="0">
                <a:solidFill>
                  <a:schemeClr val="tx1">
                    <a:lumMod val="50000"/>
                  </a:schemeClr>
                </a:solidFill>
                <a:hlinkClick r:id="rId7"/>
              </a:rPr>
              <a:t>YouTube </a:t>
            </a:r>
            <a:r>
              <a:rPr lang="en-US" sz="1400" b="0" dirty="0">
                <a:solidFill>
                  <a:schemeClr val="tx1">
                    <a:lumMod val="50000"/>
                  </a:schemeClr>
                </a:solidFill>
              </a:rPr>
              <a:t>and our Web site: </a:t>
            </a:r>
            <a:r>
              <a:rPr lang="en-US" sz="1400" b="0" dirty="0">
                <a:solidFill>
                  <a:schemeClr val="tx1">
                    <a:lumMod val="50000"/>
                  </a:schemeClr>
                </a:solidFill>
                <a:hlinkClick r:id="rId8"/>
              </a:rPr>
              <a:t>https://www.gao.gov/</a:t>
            </a:r>
            <a:endParaRPr lang="en-US" sz="1400" b="0" dirty="0">
              <a:solidFill>
                <a:schemeClr val="tx1">
                  <a:lumMod val="50000"/>
                </a:schemeClr>
              </a:solidFill>
            </a:endParaRPr>
          </a:p>
          <a:p>
            <a:pPr marL="0" indent="0">
              <a:defRPr/>
            </a:pPr>
            <a:r>
              <a:rPr lang="en-US" sz="1400" b="0" dirty="0">
                <a:solidFill>
                  <a:schemeClr val="tx1">
                    <a:lumMod val="50000"/>
                  </a:schemeClr>
                </a:solidFill>
              </a:rPr>
              <a:t>Subscribe to our </a:t>
            </a:r>
            <a:r>
              <a:rPr lang="en-US" sz="1400" b="0" dirty="0">
                <a:solidFill>
                  <a:schemeClr val="tx1">
                    <a:lumMod val="50000"/>
                  </a:schemeClr>
                </a:solidFill>
                <a:hlinkClick r:id="rId9"/>
              </a:rPr>
              <a:t>RSS Feeds </a:t>
            </a:r>
            <a:r>
              <a:rPr lang="en-US" sz="1400" b="0" dirty="0">
                <a:solidFill>
                  <a:schemeClr val="tx1">
                    <a:lumMod val="50000"/>
                  </a:schemeClr>
                </a:solidFill>
              </a:rPr>
              <a:t>or </a:t>
            </a:r>
            <a:r>
              <a:rPr lang="en-US" sz="1400" b="0" dirty="0">
                <a:solidFill>
                  <a:schemeClr val="tx1">
                    <a:lumMod val="50000"/>
                  </a:schemeClr>
                </a:solidFill>
                <a:hlinkClick r:id="rId10"/>
              </a:rPr>
              <a:t>E-mail Updates</a:t>
            </a:r>
            <a:r>
              <a:rPr lang="en-US" sz="1400" b="0" dirty="0">
                <a:solidFill>
                  <a:schemeClr val="tx1">
                    <a:lumMod val="50000"/>
                  </a:schemeClr>
                </a:solidFill>
              </a:rPr>
              <a:t>. Listen to our </a:t>
            </a:r>
            <a:r>
              <a:rPr lang="en-US" sz="1400" b="0" dirty="0">
                <a:solidFill>
                  <a:schemeClr val="tx1">
                    <a:lumMod val="50000"/>
                  </a:schemeClr>
                </a:solidFill>
                <a:hlinkClick r:id="rId11"/>
              </a:rPr>
              <a:t>Podcasts</a:t>
            </a:r>
            <a:r>
              <a:rPr lang="en-US" sz="1400" b="0" dirty="0">
                <a:solidFill>
                  <a:schemeClr val="tx1">
                    <a:lumMod val="50000"/>
                  </a:schemeClr>
                </a:solidFill>
              </a:rPr>
              <a:t> and read </a:t>
            </a:r>
            <a:r>
              <a:rPr lang="en-US" sz="1400" b="0" dirty="0">
                <a:solidFill>
                  <a:schemeClr val="tx1">
                    <a:lumMod val="50000"/>
                  </a:schemeClr>
                </a:solidFill>
                <a:hlinkClick r:id="rId12"/>
              </a:rPr>
              <a:t>The Watchblog</a:t>
            </a:r>
            <a:endParaRPr lang="en-US" sz="1400" b="0" dirty="0">
              <a:solidFill>
                <a:schemeClr val="tx1">
                  <a:lumMod val="50000"/>
                </a:schemeClr>
              </a:solidFill>
            </a:endParaRPr>
          </a:p>
          <a:p>
            <a:pPr>
              <a:spcBef>
                <a:spcPts val="600"/>
              </a:spcBef>
              <a:defRPr/>
            </a:pPr>
            <a:r>
              <a:rPr lang="en-US" sz="1800" dirty="0" smtClean="0">
                <a:solidFill>
                  <a:schemeClr val="tx1">
                    <a:lumMod val="50000"/>
                  </a:schemeClr>
                </a:solidFill>
              </a:rPr>
              <a:t>Congressional </a:t>
            </a:r>
            <a:r>
              <a:rPr lang="en-US" sz="1800" dirty="0">
                <a:solidFill>
                  <a:schemeClr val="tx1">
                    <a:lumMod val="50000"/>
                  </a:schemeClr>
                </a:solidFill>
              </a:rPr>
              <a:t>Relations</a:t>
            </a:r>
          </a:p>
          <a:p>
            <a:pPr marL="0" indent="0">
              <a:spcBef>
                <a:spcPct val="20000"/>
              </a:spcBef>
              <a:defRPr/>
            </a:pPr>
            <a:r>
              <a:rPr lang="en-US" sz="1400" b="0" dirty="0" err="1">
                <a:solidFill>
                  <a:schemeClr val="tx1">
                    <a:lumMod val="50000"/>
                  </a:schemeClr>
                </a:solidFill>
              </a:rPr>
              <a:t>Orice</a:t>
            </a:r>
            <a:r>
              <a:rPr lang="en-US" sz="1400" b="0" dirty="0">
                <a:solidFill>
                  <a:schemeClr val="tx1">
                    <a:lumMod val="50000"/>
                  </a:schemeClr>
                </a:solidFill>
              </a:rPr>
              <a:t> Williams </a:t>
            </a:r>
            <a:r>
              <a:rPr lang="en-US" sz="1400" b="0" dirty="0" smtClean="0">
                <a:solidFill>
                  <a:schemeClr val="tx1">
                    <a:lumMod val="50000"/>
                  </a:schemeClr>
                </a:solidFill>
              </a:rPr>
              <a:t>Brown, </a:t>
            </a:r>
            <a:r>
              <a:rPr lang="en-US" sz="1400" b="0" dirty="0">
                <a:solidFill>
                  <a:schemeClr val="tx1">
                    <a:lumMod val="50000"/>
                  </a:schemeClr>
                </a:solidFill>
              </a:rPr>
              <a:t>Managing Director, </a:t>
            </a:r>
            <a:r>
              <a:rPr lang="en-US" sz="1400" b="0" u="sng" dirty="0" smtClean="0">
                <a:solidFill>
                  <a:schemeClr val="tx1">
                    <a:lumMod val="50000"/>
                  </a:schemeClr>
                </a:solidFill>
                <a:hlinkClick r:id="rId13"/>
              </a:rPr>
              <a:t>WilliamsO@gao.gov</a:t>
            </a:r>
            <a:endParaRPr lang="en-US" sz="1400" b="0" u="sng" dirty="0" smtClean="0">
              <a:solidFill>
                <a:schemeClr val="tx1">
                  <a:lumMod val="50000"/>
                </a:schemeClr>
              </a:solidFill>
            </a:endParaRPr>
          </a:p>
          <a:p>
            <a:pPr marL="0" indent="0">
              <a:spcBef>
                <a:spcPct val="20000"/>
              </a:spcBef>
              <a:defRPr/>
            </a:pPr>
            <a:r>
              <a:rPr lang="en-US" sz="1400" b="0" dirty="0" smtClean="0">
                <a:solidFill>
                  <a:schemeClr val="tx1">
                    <a:lumMod val="50000"/>
                  </a:schemeClr>
                </a:solidFill>
              </a:rPr>
              <a:t>(</a:t>
            </a:r>
            <a:r>
              <a:rPr lang="en-US" sz="1400" b="0" dirty="0">
                <a:solidFill>
                  <a:schemeClr val="tx1">
                    <a:lumMod val="50000"/>
                  </a:schemeClr>
                </a:solidFill>
              </a:rPr>
              <a:t>202) 512-4400, U.S. Government Accountability Office </a:t>
            </a:r>
            <a:br>
              <a:rPr lang="en-US" sz="1400" b="0" dirty="0">
                <a:solidFill>
                  <a:schemeClr val="tx1">
                    <a:lumMod val="50000"/>
                  </a:schemeClr>
                </a:solidFill>
              </a:rPr>
            </a:br>
            <a:r>
              <a:rPr lang="en-US" sz="1400" b="0" dirty="0">
                <a:solidFill>
                  <a:schemeClr val="tx1">
                    <a:lumMod val="50000"/>
                  </a:schemeClr>
                </a:solidFill>
              </a:rPr>
              <a:t>441 G Street, NW, Room 7125, Washington, DC 20548</a:t>
            </a:r>
          </a:p>
          <a:p>
            <a:pPr>
              <a:spcBef>
                <a:spcPts val="600"/>
              </a:spcBef>
              <a:defRPr/>
            </a:pPr>
            <a:r>
              <a:rPr lang="en-US" sz="1800" dirty="0">
                <a:solidFill>
                  <a:schemeClr val="tx1">
                    <a:lumMod val="50000"/>
                  </a:schemeClr>
                </a:solidFill>
              </a:rPr>
              <a:t>Public Affairs</a:t>
            </a:r>
          </a:p>
          <a:p>
            <a:pPr marL="0" indent="0">
              <a:defRPr/>
            </a:pPr>
            <a:r>
              <a:rPr lang="en-US" sz="1400" b="0" dirty="0">
                <a:solidFill>
                  <a:schemeClr val="tx1">
                    <a:lumMod val="50000"/>
                  </a:schemeClr>
                </a:solidFill>
              </a:rPr>
              <a:t>Chuck Young, Managing Director, </a:t>
            </a:r>
            <a:r>
              <a:rPr lang="en-US" sz="1400" b="0" u="sng" dirty="0">
                <a:solidFill>
                  <a:schemeClr val="tx1">
                    <a:lumMod val="50000"/>
                  </a:schemeClr>
                </a:solidFill>
                <a:hlinkClick r:id="rId14"/>
              </a:rPr>
              <a:t>youngc1@gao.gov</a:t>
            </a:r>
            <a:r>
              <a:rPr lang="en-US" sz="1400" b="0" dirty="0">
                <a:solidFill>
                  <a:schemeClr val="tx1">
                    <a:lumMod val="50000"/>
                  </a:schemeClr>
                </a:solidFill>
              </a:rPr>
              <a:t/>
            </a:r>
            <a:br>
              <a:rPr lang="en-US" sz="1400" b="0" dirty="0">
                <a:solidFill>
                  <a:schemeClr val="tx1">
                    <a:lumMod val="50000"/>
                  </a:schemeClr>
                </a:solidFill>
              </a:rPr>
            </a:br>
            <a:r>
              <a:rPr lang="en-US" sz="1400" b="0" dirty="0">
                <a:solidFill>
                  <a:schemeClr val="tx1">
                    <a:lumMod val="50000"/>
                  </a:schemeClr>
                </a:solidFill>
              </a:rPr>
              <a:t>(202) 512-4800, U.S. Government Accountability Office</a:t>
            </a:r>
            <a:br>
              <a:rPr lang="en-US" sz="1400" b="0" dirty="0">
                <a:solidFill>
                  <a:schemeClr val="tx1">
                    <a:lumMod val="50000"/>
                  </a:schemeClr>
                </a:solidFill>
              </a:rPr>
            </a:br>
            <a:r>
              <a:rPr lang="en-US" sz="1400" b="0" dirty="0">
                <a:solidFill>
                  <a:schemeClr val="tx1">
                    <a:lumMod val="50000"/>
                  </a:schemeClr>
                </a:solidFill>
              </a:rPr>
              <a:t>441 G Street, NW, Room 7149, Washington, DC 20548</a:t>
            </a:r>
          </a:p>
          <a:p>
            <a:pPr>
              <a:spcBef>
                <a:spcPts val="600"/>
              </a:spcBef>
              <a:defRPr/>
            </a:pPr>
            <a:r>
              <a:rPr lang="en-US" sz="1800" dirty="0">
                <a:solidFill>
                  <a:schemeClr val="tx1">
                    <a:lumMod val="50000"/>
                  </a:schemeClr>
                </a:solidFill>
              </a:rPr>
              <a:t>Strategic Planning and External Liaison</a:t>
            </a:r>
          </a:p>
          <a:p>
            <a:pPr marL="0" indent="0">
              <a:defRPr/>
            </a:pPr>
            <a:r>
              <a:rPr lang="en-US" sz="1400" b="0" dirty="0">
                <a:solidFill>
                  <a:schemeClr val="tx1">
                    <a:lumMod val="50000"/>
                  </a:schemeClr>
                </a:solidFill>
              </a:rPr>
              <a:t>James-Christian Blockwood, Managing Director, </a:t>
            </a:r>
            <a:r>
              <a:rPr lang="en-US" sz="1400" b="0" dirty="0">
                <a:solidFill>
                  <a:schemeClr val="tx1">
                    <a:lumMod val="50000"/>
                  </a:schemeClr>
                </a:solidFill>
                <a:hlinkClick r:id="rId15"/>
              </a:rPr>
              <a:t>spel@gao.gov</a:t>
            </a:r>
            <a:r>
              <a:rPr lang="en-US" sz="1400" b="0" dirty="0">
                <a:solidFill>
                  <a:schemeClr val="tx1">
                    <a:lumMod val="50000"/>
                  </a:schemeClr>
                </a:solidFill>
              </a:rPr>
              <a:t/>
            </a:r>
            <a:br>
              <a:rPr lang="en-US" sz="1400" b="0" dirty="0">
                <a:solidFill>
                  <a:schemeClr val="tx1">
                    <a:lumMod val="50000"/>
                  </a:schemeClr>
                </a:solidFill>
              </a:rPr>
            </a:br>
            <a:r>
              <a:rPr lang="en-US" sz="1400" b="0" dirty="0">
                <a:solidFill>
                  <a:schemeClr val="tx1">
                    <a:lumMod val="50000"/>
                  </a:schemeClr>
                </a:solidFill>
              </a:rPr>
              <a:t>(202) 512-4707, U.S. Government Accountability Office, </a:t>
            </a:r>
            <a:br>
              <a:rPr lang="en-US" sz="1400" b="0" dirty="0">
                <a:solidFill>
                  <a:schemeClr val="tx1">
                    <a:lumMod val="50000"/>
                  </a:schemeClr>
                </a:solidFill>
              </a:rPr>
            </a:br>
            <a:r>
              <a:rPr lang="en-US" sz="1400" b="0" dirty="0">
                <a:solidFill>
                  <a:schemeClr val="tx1">
                    <a:lumMod val="50000"/>
                  </a:schemeClr>
                </a:solidFill>
              </a:rPr>
              <a:t>441 G Street NW, Room 7814, Washington, DC 20548</a:t>
            </a:r>
          </a:p>
          <a:p>
            <a:pPr>
              <a:spcBef>
                <a:spcPts val="600"/>
              </a:spcBef>
              <a:defRPr/>
            </a:pPr>
            <a:r>
              <a:rPr lang="en-US" sz="1800" dirty="0">
                <a:solidFill>
                  <a:schemeClr val="tx1">
                    <a:lumMod val="50000"/>
                  </a:schemeClr>
                </a:solidFill>
              </a:rPr>
              <a:t>Copyright</a:t>
            </a:r>
          </a:p>
          <a:p>
            <a:pPr marL="0" indent="0">
              <a:defRPr/>
            </a:pPr>
            <a:r>
              <a:rPr lang="en-US" sz="1400" b="0" dirty="0">
                <a:solidFill>
                  <a:schemeClr val="tx1">
                    <a:lumMod val="50000"/>
                  </a:schemeClr>
                </a:solidFill>
              </a:rPr>
              <a:t>This is a work of the U.S. government and is not subject to copyright protection in the United States. The published product may be reproduced and distributed in its entirety without further permission from GAO. However, because this work may contain copyrighted images or other material, permission from the copyright holder may be necessary if you wish to reproduce this material separately. </a:t>
            </a:r>
          </a:p>
          <a:p>
            <a:pPr>
              <a:defRPr/>
            </a:pPr>
            <a:endParaRPr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17</a:t>
            </a:fld>
            <a:endParaRPr lang="en-US" dirty="0">
              <a:solidFill>
                <a:srgbClr val="044F9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9200" y="1600205"/>
            <a:ext cx="7823200" cy="1470025"/>
          </a:xfrm>
        </p:spPr>
        <p:txBody>
          <a:bodyPr/>
          <a:lstStyle/>
          <a:p>
            <a:r>
              <a:rPr lang="en-US" dirty="0"/>
              <a:t>NIST Community Resilience Guides</a:t>
            </a:r>
          </a:p>
        </p:txBody>
      </p:sp>
      <p:sp>
        <p:nvSpPr>
          <p:cNvPr id="3" name="TextBox 2"/>
          <p:cNvSpPr txBox="1"/>
          <p:nvPr/>
        </p:nvSpPr>
        <p:spPr>
          <a:xfrm>
            <a:off x="3759203" y="3276602"/>
            <a:ext cx="4968027" cy="1754327"/>
          </a:xfrm>
          <a:prstGeom prst="rect">
            <a:avLst/>
          </a:prstGeom>
          <a:noFill/>
        </p:spPr>
        <p:txBody>
          <a:bodyPr wrap="none" rtlCol="0">
            <a:spAutoFit/>
          </a:bodyPr>
          <a:lstStyle/>
          <a:p>
            <a:r>
              <a:rPr lang="en-US" i="1" dirty="0">
                <a:solidFill>
                  <a:srgbClr val="FFFFFF"/>
                </a:solidFill>
                <a:latin typeface="Arial"/>
              </a:rPr>
              <a:t>AB2800 Governance Webinar</a:t>
            </a:r>
          </a:p>
          <a:p>
            <a:r>
              <a:rPr lang="en-US" dirty="0">
                <a:solidFill>
                  <a:srgbClr val="FFFFFF"/>
                </a:solidFill>
                <a:latin typeface="Arial"/>
              </a:rPr>
              <a:t>April 10, 2018</a:t>
            </a:r>
          </a:p>
          <a:p>
            <a:endParaRPr lang="en-US" dirty="0">
              <a:solidFill>
                <a:srgbClr val="FFFFFF"/>
              </a:solidFill>
              <a:latin typeface="Arial"/>
            </a:endParaRPr>
          </a:p>
          <a:p>
            <a:r>
              <a:rPr lang="en-US" dirty="0">
                <a:solidFill>
                  <a:srgbClr val="FFFFFF"/>
                </a:solidFill>
                <a:latin typeface="Arial"/>
              </a:rPr>
              <a:t>Stephen A. Cauffman</a:t>
            </a:r>
          </a:p>
          <a:p>
            <a:r>
              <a:rPr lang="en-US" dirty="0">
                <a:solidFill>
                  <a:srgbClr val="FFFFFF"/>
                </a:solidFill>
                <a:latin typeface="Arial"/>
              </a:rPr>
              <a:t>Engineering Laboratory</a:t>
            </a:r>
          </a:p>
          <a:p>
            <a:r>
              <a:rPr lang="en-US" dirty="0">
                <a:solidFill>
                  <a:srgbClr val="FFFFFF"/>
                </a:solidFill>
                <a:latin typeface="Arial"/>
              </a:rPr>
              <a:t>National Institute of Standards and Technology</a:t>
            </a:r>
          </a:p>
        </p:txBody>
      </p:sp>
    </p:spTree>
    <p:extLst>
      <p:ext uri="{BB962C8B-B14F-4D97-AF65-F5344CB8AC3E}">
        <p14:creationId xmlns:p14="http://schemas.microsoft.com/office/powerpoint/2010/main" val="19079190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41" y="215162"/>
            <a:ext cx="10515600" cy="994172"/>
          </a:xfrm>
        </p:spPr>
        <p:txBody>
          <a:bodyPr/>
          <a:lstStyle/>
          <a:p>
            <a:r>
              <a:rPr lang="en-US" dirty="0">
                <a:solidFill>
                  <a:srgbClr val="FFC000"/>
                </a:solidFill>
              </a:rPr>
              <a:t>Community Resilience</a:t>
            </a:r>
          </a:p>
        </p:txBody>
      </p:sp>
      <p:sp>
        <p:nvSpPr>
          <p:cNvPr id="17" name="Rectangle 16"/>
          <p:cNvSpPr/>
          <p:nvPr/>
        </p:nvSpPr>
        <p:spPr>
          <a:xfrm>
            <a:off x="1955801" y="1041929"/>
            <a:ext cx="9376259" cy="2516073"/>
          </a:xfrm>
          <a:prstGeom prst="rect">
            <a:avLst/>
          </a:prstGeom>
        </p:spPr>
        <p:txBody>
          <a:bodyPr wrap="square">
            <a:spAutoFit/>
          </a:bodyPr>
          <a:lstStyle/>
          <a:p>
            <a:pPr marL="214313" indent="-214313" defTabSz="457200">
              <a:buFont typeface="Arial" panose="020B0604020202020204" pitchFamily="34" charset="0"/>
              <a:buChar char="•"/>
              <a:defRPr/>
            </a:pPr>
            <a:r>
              <a:rPr lang="en-US" dirty="0">
                <a:solidFill>
                  <a:srgbClr val="FFFFFF"/>
                </a:solidFill>
                <a:effectLst>
                  <a:outerShdw blurRad="38100" dist="38100" dir="2700000" algn="tl">
                    <a:srgbClr val="000000">
                      <a:alpha val="43137"/>
                    </a:srgbClr>
                  </a:outerShdw>
                </a:effectLst>
                <a:latin typeface="Arial"/>
              </a:rPr>
              <a:t>Communities are socio-technical systems with various stressors </a:t>
            </a:r>
          </a:p>
          <a:p>
            <a:pPr marL="214313" indent="-214313" defTabSz="457200">
              <a:buFont typeface="Arial" panose="020B0604020202020204" pitchFamily="34" charset="0"/>
              <a:buChar char="•"/>
              <a:defRPr/>
            </a:pPr>
            <a:r>
              <a:rPr lang="en-US" dirty="0">
                <a:solidFill>
                  <a:srgbClr val="FFFFFF"/>
                </a:solidFill>
                <a:effectLst>
                  <a:outerShdw blurRad="38100" dist="38100" dir="2700000" algn="tl">
                    <a:srgbClr val="000000">
                      <a:alpha val="43137"/>
                    </a:srgbClr>
                  </a:outerShdw>
                </a:effectLst>
                <a:latin typeface="Arial"/>
              </a:rPr>
              <a:t>Buildings and infrastructure enable social and economic function</a:t>
            </a:r>
          </a:p>
          <a:p>
            <a:pPr marL="214313" indent="-214313" defTabSz="457200">
              <a:buFont typeface="Arial" panose="020B0604020202020204" pitchFamily="34" charset="0"/>
              <a:buChar char="•"/>
              <a:defRPr/>
            </a:pPr>
            <a:r>
              <a:rPr lang="en-US" dirty="0">
                <a:solidFill>
                  <a:srgbClr val="FFFFFF"/>
                </a:solidFill>
                <a:effectLst>
                  <a:outerShdw blurRad="38100" dist="38100" dir="2700000" algn="tl">
                    <a:srgbClr val="000000">
                      <a:alpha val="43137"/>
                    </a:srgbClr>
                  </a:outerShdw>
                </a:effectLst>
                <a:latin typeface="Arial"/>
              </a:rPr>
              <a:t>Social and economic needs and functions should inform the goals for performance of buildings and physical infrastructure </a:t>
            </a:r>
          </a:p>
          <a:p>
            <a:pPr marL="214313" indent="-214313" defTabSz="457200">
              <a:buFont typeface="Arial" panose="020B0604020202020204" pitchFamily="34" charset="0"/>
              <a:buChar char="•"/>
              <a:defRPr/>
            </a:pPr>
            <a:r>
              <a:rPr lang="en-US" dirty="0">
                <a:solidFill>
                  <a:srgbClr val="FFFFFF"/>
                </a:solidFill>
                <a:effectLst>
                  <a:outerShdw blurRad="38100" dist="38100" dir="2700000" algn="tl">
                    <a:srgbClr val="000000">
                      <a:alpha val="43137"/>
                    </a:srgbClr>
                  </a:outerShdw>
                </a:effectLst>
                <a:latin typeface="Arial"/>
              </a:rPr>
              <a:t>All communities are exposed to hazards that can cause disruption to social and economic activity</a:t>
            </a:r>
          </a:p>
          <a:p>
            <a:pPr marL="214313" indent="-214313" defTabSz="457200">
              <a:buFont typeface="Arial" panose="020B0604020202020204" pitchFamily="34" charset="0"/>
              <a:buChar char="•"/>
              <a:defRPr/>
            </a:pPr>
            <a:r>
              <a:rPr lang="en-US" dirty="0">
                <a:solidFill>
                  <a:srgbClr val="FFFFFF"/>
                </a:solidFill>
                <a:effectLst>
                  <a:outerShdw blurRad="38100" dist="38100" dir="2700000" algn="tl">
                    <a:srgbClr val="000000">
                      <a:alpha val="43137"/>
                    </a:srgbClr>
                  </a:outerShdw>
                </a:effectLst>
                <a:latin typeface="Arial"/>
              </a:rPr>
              <a:t>Resilient communities recognize and mitigate the consequences  of hazard events on their buildings and physical infrastructure</a:t>
            </a:r>
          </a:p>
          <a:p>
            <a:pPr defTabSz="457200">
              <a:defRPr/>
            </a:pPr>
            <a:endParaRPr lang="en-US" sz="1350" dirty="0">
              <a:solidFill>
                <a:srgbClr val="FFFFFF"/>
              </a:solidFill>
              <a:latin typeface="Arial"/>
            </a:endParaRPr>
          </a:p>
        </p:txBody>
      </p:sp>
      <p:pic>
        <p:nvPicPr>
          <p:cNvPr id="19" name="Picture 2">
            <a:extLst>
              <a:ext uri="{FF2B5EF4-FFF2-40B4-BE49-F238E27FC236}">
                <a16:creationId xmlns="" xmlns:a16="http://schemas.microsoft.com/office/drawing/2014/main" id="{629BF777-0052-4051-9A29-EFF1FC3E07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893" y="3511018"/>
            <a:ext cx="9100556" cy="27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5876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140D6-D51D-46EF-93BD-03573C641A36}"/>
              </a:ext>
            </a:extLst>
          </p:cNvPr>
          <p:cNvSpPr>
            <a:spLocks noGrp="1"/>
          </p:cNvSpPr>
          <p:nvPr>
            <p:ph type="title"/>
          </p:nvPr>
        </p:nvSpPr>
        <p:spPr/>
        <p:txBody>
          <a:bodyPr/>
          <a:lstStyle/>
          <a:p>
            <a:r>
              <a:rPr lang="en-US" dirty="0"/>
              <a:t>Hosts</a:t>
            </a:r>
          </a:p>
        </p:txBody>
      </p:sp>
      <p:sp>
        <p:nvSpPr>
          <p:cNvPr id="5" name="Content Placeholder 4">
            <a:extLst>
              <a:ext uri="{FF2B5EF4-FFF2-40B4-BE49-F238E27FC236}">
                <a16:creationId xmlns="" xmlns:a16="http://schemas.microsoft.com/office/drawing/2014/main" id="{F5DBAA17-2A74-472E-9094-4B28E45F4472}"/>
              </a:ext>
            </a:extLst>
          </p:cNvPr>
          <p:cNvSpPr>
            <a:spLocks noGrp="1"/>
          </p:cNvSpPr>
          <p:nvPr>
            <p:ph sz="half" idx="2"/>
          </p:nvPr>
        </p:nvSpPr>
        <p:spPr>
          <a:xfrm>
            <a:off x="3474720" y="1690688"/>
            <a:ext cx="8257032" cy="4351338"/>
          </a:xfrm>
        </p:spPr>
        <p:txBody>
          <a:bodyPr/>
          <a:lstStyle/>
          <a:p>
            <a:pPr marL="0" indent="0">
              <a:buNone/>
            </a:pPr>
            <a:r>
              <a:rPr lang="en-US" b="1" dirty="0"/>
              <a:t>Juliette </a:t>
            </a:r>
            <a:r>
              <a:rPr lang="en-US" b="1" dirty="0" err="1"/>
              <a:t>Finzi</a:t>
            </a:r>
            <a:r>
              <a:rPr lang="en-US" b="1" dirty="0"/>
              <a:t> Hart </a:t>
            </a:r>
            <a:r>
              <a:rPr lang="en-US" dirty="0"/>
              <a:t>| USGS</a:t>
            </a:r>
          </a:p>
          <a:p>
            <a:pPr marL="0" indent="0">
              <a:buNone/>
            </a:pPr>
            <a:r>
              <a:rPr lang="en-US" dirty="0"/>
              <a:t>Co-Facilitator of CSIWG’s work</a:t>
            </a:r>
          </a:p>
          <a:p>
            <a:pPr marL="0" indent="0">
              <a:buNone/>
            </a:pPr>
            <a:r>
              <a:rPr lang="en-US" dirty="0"/>
              <a:t>Email: </a:t>
            </a:r>
            <a:r>
              <a:rPr lang="en-US" dirty="0">
                <a:hlinkClick r:id="rId3"/>
              </a:rPr>
              <a:t>jfinzihart@usgs.gov</a:t>
            </a:r>
            <a:r>
              <a:rPr lang="en-US" dirty="0"/>
              <a:t> </a:t>
            </a:r>
          </a:p>
          <a:p>
            <a:pPr marL="0" indent="0">
              <a:buNone/>
            </a:pPr>
            <a:endParaRPr lang="en-US" dirty="0"/>
          </a:p>
          <a:p>
            <a:pPr marL="0" indent="0">
              <a:buNone/>
            </a:pPr>
            <a:endParaRPr lang="en-US" dirty="0"/>
          </a:p>
          <a:p>
            <a:pPr marL="0" indent="0">
              <a:buNone/>
            </a:pPr>
            <a:r>
              <a:rPr lang="en-US" b="1" dirty="0"/>
              <a:t>Susi Moser </a:t>
            </a:r>
            <a:r>
              <a:rPr lang="en-US" dirty="0"/>
              <a:t>| Susanne Moser Research &amp; Consulting </a:t>
            </a:r>
          </a:p>
          <a:p>
            <a:pPr marL="0" indent="0">
              <a:buNone/>
            </a:pPr>
            <a:r>
              <a:rPr lang="en-US" dirty="0"/>
              <a:t>Co-Facilitator of CSIWG’s work</a:t>
            </a:r>
          </a:p>
          <a:p>
            <a:pPr marL="0" indent="0">
              <a:buNone/>
            </a:pPr>
            <a:r>
              <a:rPr lang="en-US" dirty="0"/>
              <a:t>Email: </a:t>
            </a:r>
            <a:r>
              <a:rPr lang="en-US" dirty="0">
                <a:hlinkClick r:id="rId4"/>
              </a:rPr>
              <a:t>promundi@susannemoser.com</a:t>
            </a:r>
            <a:r>
              <a:rPr lang="en-US" dirty="0"/>
              <a:t> </a:t>
            </a:r>
          </a:p>
        </p:txBody>
      </p:sp>
      <p:pic>
        <p:nvPicPr>
          <p:cNvPr id="7" name="Picture 6">
            <a:extLst>
              <a:ext uri="{FF2B5EF4-FFF2-40B4-BE49-F238E27FC236}">
                <a16:creationId xmlns="" xmlns:a16="http://schemas.microsoft.com/office/drawing/2014/main" id="{91AC9C05-3984-480A-877D-D4F2854A57C6}"/>
              </a:ext>
            </a:extLst>
          </p:cNvPr>
          <p:cNvPicPr>
            <a:picLocks noChangeAspect="1"/>
          </p:cNvPicPr>
          <p:nvPr/>
        </p:nvPicPr>
        <p:blipFill>
          <a:blip r:embed="rId5"/>
          <a:stretch>
            <a:fillRect/>
          </a:stretch>
        </p:blipFill>
        <p:spPr>
          <a:xfrm>
            <a:off x="1010871" y="4166758"/>
            <a:ext cx="1524000" cy="1825451"/>
          </a:xfrm>
          <a:prstGeom prst="rect">
            <a:avLst/>
          </a:prstGeom>
          <a:ln>
            <a:solidFill>
              <a:srgbClr val="4F81BD"/>
            </a:solidFill>
          </a:ln>
          <a:effectLst>
            <a:outerShdw blurRad="50800" dist="38100" dir="2700000" algn="tl" rotWithShape="0">
              <a:prstClr val="black">
                <a:alpha val="40000"/>
              </a:prstClr>
            </a:outerShdw>
          </a:effectLst>
        </p:spPr>
      </p:pic>
      <p:pic>
        <p:nvPicPr>
          <p:cNvPr id="3" name="Picture 2" descr="hart_headshot.jpg"/>
          <p:cNvPicPr>
            <a:picLocks noChangeAspect="1"/>
          </p:cNvPicPr>
          <p:nvPr/>
        </p:nvPicPr>
        <p:blipFill rotWithShape="1">
          <a:blip r:embed="rId6" cstate="print">
            <a:extLst>
              <a:ext uri="{28A0092B-C50C-407E-A947-70E740481C1C}">
                <a14:useLocalDpi xmlns:a14="http://schemas.microsoft.com/office/drawing/2010/main" val="0"/>
              </a:ext>
            </a:extLst>
          </a:blip>
          <a:srcRect b="27560"/>
          <a:stretch/>
        </p:blipFill>
        <p:spPr>
          <a:xfrm>
            <a:off x="966434" y="1604735"/>
            <a:ext cx="1595749" cy="1733941"/>
          </a:xfrm>
          <a:prstGeom prst="rect">
            <a:avLst/>
          </a:prstGeom>
          <a:ln>
            <a:solidFill>
              <a:schemeClr val="accent1">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81669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rot="10800000">
            <a:off x="8305800" y="2862263"/>
            <a:ext cx="2362200" cy="2743200"/>
          </a:xfrm>
          <a:prstGeom prst="homePlate">
            <a:avLst>
              <a:gd name="adj" fmla="val 47849"/>
            </a:avLst>
          </a:prstGeom>
          <a:gradFill flip="none" rotWithShape="1">
            <a:gsLst>
              <a:gs pos="2000">
                <a:srgbClr val="000070"/>
              </a:gs>
              <a:gs pos="100000">
                <a:schemeClr val="accent5">
                  <a:lumMod val="7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350" kern="0" dirty="0">
              <a:solidFill>
                <a:srgbClr val="FFFFFF"/>
              </a:solidFill>
              <a:latin typeface="Arial"/>
            </a:endParaRPr>
          </a:p>
        </p:txBody>
      </p:sp>
      <p:pic>
        <p:nvPicPr>
          <p:cNvPr id="17" name="Picture 16" descr="arrowswirl.png"/>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8909053" y="3709992"/>
            <a:ext cx="1522839" cy="1471613"/>
          </a:xfrm>
          <a:prstGeom prst="rect">
            <a:avLst/>
          </a:prstGeom>
        </p:spPr>
      </p:pic>
      <p:sp>
        <p:nvSpPr>
          <p:cNvPr id="10" name="Pentagon 9"/>
          <p:cNvSpPr/>
          <p:nvPr/>
        </p:nvSpPr>
        <p:spPr>
          <a:xfrm>
            <a:off x="1524000" y="2747963"/>
            <a:ext cx="2590800" cy="2914650"/>
          </a:xfrm>
          <a:prstGeom prst="homePlate">
            <a:avLst/>
          </a:prstGeom>
          <a:gradFill flip="none" rotWithShape="1">
            <a:gsLst>
              <a:gs pos="2000">
                <a:srgbClr val="000070"/>
              </a:gs>
              <a:gs pos="100000">
                <a:schemeClr val="accent5">
                  <a:lumMod val="7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350" kern="0" dirty="0">
              <a:solidFill>
                <a:srgbClr val="FFFFFF"/>
              </a:solidFill>
              <a:latin typeface="Arial"/>
            </a:endParaRPr>
          </a:p>
        </p:txBody>
      </p:sp>
      <p:sp>
        <p:nvSpPr>
          <p:cNvPr id="2" name="Title 1"/>
          <p:cNvSpPr>
            <a:spLocks noGrp="1"/>
          </p:cNvSpPr>
          <p:nvPr>
            <p:ph type="title"/>
          </p:nvPr>
        </p:nvSpPr>
        <p:spPr>
          <a:xfrm>
            <a:off x="854767" y="202493"/>
            <a:ext cx="8382000" cy="772715"/>
          </a:xfrm>
        </p:spPr>
        <p:txBody>
          <a:bodyPr>
            <a:normAutofit/>
          </a:bodyPr>
          <a:lstStyle/>
          <a:p>
            <a:r>
              <a:rPr lang="en-US" dirty="0">
                <a:solidFill>
                  <a:srgbClr val="FFC000"/>
                </a:solidFill>
              </a:rPr>
              <a:t>Challenges</a:t>
            </a:r>
          </a:p>
        </p:txBody>
      </p:sp>
      <p:sp>
        <p:nvSpPr>
          <p:cNvPr id="8" name="Rectangle 7"/>
          <p:cNvSpPr/>
          <p:nvPr/>
        </p:nvSpPr>
        <p:spPr>
          <a:xfrm>
            <a:off x="8782215" y="3771900"/>
            <a:ext cx="3048000" cy="969496"/>
          </a:xfrm>
          <a:prstGeom prst="rect">
            <a:avLst/>
          </a:prstGeom>
        </p:spPr>
        <p:txBody>
          <a:bodyPr wrap="square">
            <a:spAutoFit/>
          </a:bodyPr>
          <a:lstStyle/>
          <a:p>
            <a:pPr defTabSz="457200">
              <a:defRPr/>
            </a:pPr>
            <a:r>
              <a:rPr lang="en-US" sz="1425" kern="0" dirty="0">
                <a:solidFill>
                  <a:srgbClr val="DCE6F2"/>
                </a:solidFill>
                <a:latin typeface="Arial"/>
              </a:rPr>
              <a:t>Hazard Level</a:t>
            </a:r>
          </a:p>
          <a:p>
            <a:pPr marL="128588" indent="-128588" defTabSz="457200">
              <a:buFont typeface="Arial"/>
              <a:buChar char="•"/>
              <a:defRPr/>
            </a:pPr>
            <a:r>
              <a:rPr lang="en-US" sz="1425" kern="0" dirty="0">
                <a:solidFill>
                  <a:srgbClr val="DCE6F2"/>
                </a:solidFill>
                <a:latin typeface="Arial"/>
              </a:rPr>
              <a:t>Routine</a:t>
            </a:r>
          </a:p>
          <a:p>
            <a:pPr marL="128588" indent="-128588" defTabSz="457200">
              <a:buFont typeface="Arial"/>
              <a:buChar char="•"/>
              <a:defRPr/>
            </a:pPr>
            <a:r>
              <a:rPr lang="en-US" sz="1425" kern="0" dirty="0">
                <a:solidFill>
                  <a:srgbClr val="DCE6F2"/>
                </a:solidFill>
                <a:latin typeface="Arial"/>
              </a:rPr>
              <a:t>Expected </a:t>
            </a:r>
          </a:p>
          <a:p>
            <a:pPr marL="128588" indent="-128588" defTabSz="457200">
              <a:buFont typeface="Arial"/>
              <a:buChar char="•"/>
              <a:defRPr/>
            </a:pPr>
            <a:r>
              <a:rPr lang="en-US" sz="1425" kern="0" dirty="0">
                <a:solidFill>
                  <a:srgbClr val="DCE6F2"/>
                </a:solidFill>
                <a:latin typeface="Arial"/>
              </a:rPr>
              <a:t>Extreme</a:t>
            </a:r>
          </a:p>
        </p:txBody>
      </p:sp>
      <p:pic>
        <p:nvPicPr>
          <p:cNvPr id="9" name="Picture 8" descr="city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855" y="2263452"/>
            <a:ext cx="6887991" cy="3686933"/>
          </a:xfrm>
          <a:prstGeom prst="rect">
            <a:avLst/>
          </a:prstGeom>
        </p:spPr>
      </p:pic>
      <p:pic>
        <p:nvPicPr>
          <p:cNvPr id="15" name="Picture 14" descr="disasters.png"/>
          <p:cNvPicPr>
            <a:picLocks noChangeAspect="1"/>
          </p:cNvPicPr>
          <p:nvPr/>
        </p:nvPicPr>
        <p:blipFill>
          <a:blip r:embed="rId5">
            <a:alphaModFix amt="56000"/>
            <a:extLst>
              <a:ext uri="{28A0092B-C50C-407E-A947-70E740481C1C}">
                <a14:useLocalDpi xmlns:a14="http://schemas.microsoft.com/office/drawing/2010/main" val="0"/>
              </a:ext>
            </a:extLst>
          </a:blip>
          <a:stretch>
            <a:fillRect/>
          </a:stretch>
        </p:blipFill>
        <p:spPr>
          <a:xfrm>
            <a:off x="1593329" y="3015509"/>
            <a:ext cx="2127363" cy="2418427"/>
          </a:xfrm>
          <a:prstGeom prst="rect">
            <a:avLst/>
          </a:prstGeom>
        </p:spPr>
      </p:pic>
      <p:sp>
        <p:nvSpPr>
          <p:cNvPr id="7" name="TextBox 6"/>
          <p:cNvSpPr txBox="1"/>
          <p:nvPr/>
        </p:nvSpPr>
        <p:spPr>
          <a:xfrm>
            <a:off x="1553573" y="3050951"/>
            <a:ext cx="2027831" cy="1858201"/>
          </a:xfrm>
          <a:prstGeom prst="rect">
            <a:avLst/>
          </a:prstGeom>
          <a:noFill/>
        </p:spPr>
        <p:txBody>
          <a:bodyPr wrap="square" rtlCol="0">
            <a:spAutoFit/>
          </a:bodyPr>
          <a:lstStyle/>
          <a:p>
            <a:pPr defTabSz="457200">
              <a:spcAft>
                <a:spcPts val="450"/>
              </a:spcAft>
              <a:defRPr/>
            </a:pPr>
            <a:r>
              <a:rPr lang="en-US" sz="1425" kern="0" dirty="0">
                <a:solidFill>
                  <a:srgbClr val="DCE6F2"/>
                </a:solidFill>
                <a:latin typeface="Arial"/>
              </a:rPr>
              <a:t>Hazards</a:t>
            </a:r>
          </a:p>
          <a:p>
            <a:pPr marL="175022" indent="-175022" defTabSz="457200">
              <a:spcAft>
                <a:spcPts val="450"/>
              </a:spcAft>
              <a:buFont typeface="Arial"/>
              <a:buChar char="•"/>
              <a:defRPr/>
            </a:pPr>
            <a:r>
              <a:rPr lang="en-US" sz="1425" kern="0" dirty="0">
                <a:solidFill>
                  <a:srgbClr val="DCE6F2"/>
                </a:solidFill>
                <a:latin typeface="Arial"/>
              </a:rPr>
              <a:t>Natural hazards</a:t>
            </a:r>
          </a:p>
          <a:p>
            <a:pPr marL="175022" indent="-175022" defTabSz="457200">
              <a:spcAft>
                <a:spcPts val="450"/>
              </a:spcAft>
              <a:buFont typeface="Arial"/>
              <a:buChar char="•"/>
              <a:defRPr/>
            </a:pPr>
            <a:r>
              <a:rPr lang="en-US" sz="1425" kern="0" dirty="0">
                <a:solidFill>
                  <a:srgbClr val="DCE6F2"/>
                </a:solidFill>
                <a:latin typeface="Arial"/>
              </a:rPr>
              <a:t>Technological hazards</a:t>
            </a:r>
          </a:p>
          <a:p>
            <a:pPr marL="175022" indent="-175022" defTabSz="457200">
              <a:spcAft>
                <a:spcPts val="450"/>
              </a:spcAft>
              <a:buFont typeface="Arial"/>
              <a:buChar char="•"/>
              <a:defRPr/>
            </a:pPr>
            <a:r>
              <a:rPr lang="en-US" sz="1425" kern="0" dirty="0">
                <a:solidFill>
                  <a:srgbClr val="DCE6F2"/>
                </a:solidFill>
                <a:latin typeface="Arial"/>
              </a:rPr>
              <a:t>Human-caused hazards</a:t>
            </a:r>
          </a:p>
          <a:p>
            <a:pPr marL="175022" indent="-175022" defTabSz="457200">
              <a:spcAft>
                <a:spcPts val="450"/>
              </a:spcAft>
              <a:buFont typeface="Arial"/>
              <a:buChar char="•"/>
              <a:defRPr/>
            </a:pPr>
            <a:r>
              <a:rPr lang="en-US" sz="1425" kern="0" dirty="0">
                <a:solidFill>
                  <a:srgbClr val="DCE6F2"/>
                </a:solidFill>
                <a:latin typeface="Arial"/>
              </a:rPr>
              <a:t>Degradation</a:t>
            </a:r>
          </a:p>
        </p:txBody>
      </p:sp>
      <p:sp>
        <p:nvSpPr>
          <p:cNvPr id="3" name="TextBox 2"/>
          <p:cNvSpPr txBox="1"/>
          <p:nvPr/>
        </p:nvSpPr>
        <p:spPr>
          <a:xfrm>
            <a:off x="1043608" y="1088184"/>
            <a:ext cx="8534205" cy="1361911"/>
          </a:xfrm>
          <a:prstGeom prst="rect">
            <a:avLst/>
          </a:prstGeom>
          <a:noFill/>
        </p:spPr>
        <p:txBody>
          <a:bodyPr wrap="square" rtlCol="0">
            <a:spAutoFit/>
          </a:bodyPr>
          <a:lstStyle/>
          <a:p>
            <a:pPr marL="214313" indent="-214313" defTabSz="457200">
              <a:buFont typeface="Arial" panose="020B0604020202020204" pitchFamily="34" charset="0"/>
              <a:buChar char="•"/>
              <a:defRPr/>
            </a:pPr>
            <a:r>
              <a:rPr lang="en-US" dirty="0">
                <a:solidFill>
                  <a:srgbClr val="FFFFFF"/>
                </a:solidFill>
                <a:effectLst>
                  <a:outerShdw blurRad="38100" dist="38100" dir="2700000" algn="tl">
                    <a:srgbClr val="000000">
                      <a:alpha val="43137"/>
                    </a:srgbClr>
                  </a:outerShdw>
                </a:effectLst>
                <a:latin typeface="Arial"/>
              </a:rPr>
              <a:t>What hazards should the community be resilient to?</a:t>
            </a:r>
          </a:p>
          <a:p>
            <a:pPr marL="214313" indent="-214313" defTabSz="457200">
              <a:buFont typeface="Arial" panose="020B0604020202020204" pitchFamily="34" charset="0"/>
              <a:buChar char="•"/>
              <a:defRPr/>
            </a:pPr>
            <a:r>
              <a:rPr lang="en-US" dirty="0">
                <a:solidFill>
                  <a:srgbClr val="FFFFFF"/>
                </a:solidFill>
                <a:effectLst>
                  <a:outerShdw blurRad="38100" dist="38100" dir="2700000" algn="tl">
                    <a:srgbClr val="000000">
                      <a:alpha val="43137"/>
                    </a:srgbClr>
                  </a:outerShdw>
                </a:effectLst>
                <a:latin typeface="Arial"/>
              </a:rPr>
              <a:t>How to define the interconnected nature of social systems, buildings, and infrastructure?</a:t>
            </a:r>
          </a:p>
          <a:p>
            <a:pPr marL="214313" indent="-214313" defTabSz="457200">
              <a:buFont typeface="Arial" panose="020B0604020202020204" pitchFamily="34" charset="0"/>
              <a:buChar char="•"/>
              <a:defRPr/>
            </a:pPr>
            <a:r>
              <a:rPr lang="en-US" dirty="0">
                <a:solidFill>
                  <a:srgbClr val="FFFFFF"/>
                </a:solidFill>
                <a:effectLst>
                  <a:outerShdw blurRad="38100" dist="38100" dir="2700000" algn="tl">
                    <a:srgbClr val="000000">
                      <a:alpha val="43137"/>
                    </a:srgbClr>
                  </a:outerShdw>
                </a:effectLst>
                <a:latin typeface="Arial"/>
              </a:rPr>
              <a:t>How to identify performance gaps (“measure”) resilience?</a:t>
            </a:r>
          </a:p>
          <a:p>
            <a:pPr marL="214313" indent="-214313" defTabSz="457200">
              <a:buFont typeface="Arial" panose="020B0604020202020204" pitchFamily="34" charset="0"/>
              <a:buChar char="•"/>
              <a:defRPr/>
            </a:pPr>
            <a:endParaRPr lang="en-US" sz="1050" dirty="0">
              <a:solidFill>
                <a:srgbClr val="FFFFFF"/>
              </a:solidFill>
              <a:latin typeface="Arial"/>
            </a:endParaRPr>
          </a:p>
        </p:txBody>
      </p:sp>
    </p:spTree>
    <p:extLst>
      <p:ext uri="{BB962C8B-B14F-4D97-AF65-F5344CB8AC3E}">
        <p14:creationId xmlns:p14="http://schemas.microsoft.com/office/powerpoint/2010/main" val="31835436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36A8E5-F190-48DB-8678-CA33D27E4DEB}"/>
              </a:ext>
            </a:extLst>
          </p:cNvPr>
          <p:cNvSpPr>
            <a:spLocks noGrp="1"/>
          </p:cNvSpPr>
          <p:nvPr>
            <p:ph type="title"/>
          </p:nvPr>
        </p:nvSpPr>
        <p:spPr/>
        <p:txBody>
          <a:bodyPr/>
          <a:lstStyle/>
          <a:p>
            <a:r>
              <a:rPr lang="en-US" dirty="0"/>
              <a:t>Goals of Resilience Planning</a:t>
            </a:r>
          </a:p>
        </p:txBody>
      </p:sp>
      <p:sp>
        <p:nvSpPr>
          <p:cNvPr id="3" name="Content Placeholder 2">
            <a:extLst>
              <a:ext uri="{FF2B5EF4-FFF2-40B4-BE49-F238E27FC236}">
                <a16:creationId xmlns="" xmlns:a16="http://schemas.microsoft.com/office/drawing/2014/main" id="{1EC64B04-B303-44DF-BF0E-039BA1DF068D}"/>
              </a:ext>
            </a:extLst>
          </p:cNvPr>
          <p:cNvSpPr>
            <a:spLocks noGrp="1"/>
          </p:cNvSpPr>
          <p:nvPr>
            <p:ph idx="1"/>
          </p:nvPr>
        </p:nvSpPr>
        <p:spPr>
          <a:xfrm>
            <a:off x="609601" y="1221549"/>
            <a:ext cx="10955867" cy="4656138"/>
          </a:xfrm>
        </p:spPr>
        <p:txBody>
          <a:bodyPr/>
          <a:lstStyle/>
          <a:p>
            <a:r>
              <a:rPr lang="en-US" sz="2400" dirty="0"/>
              <a:t>Prepare for and adapt to changing conditions and withstand and recover quickly from disruptions.</a:t>
            </a:r>
          </a:p>
          <a:p>
            <a:r>
              <a:rPr lang="en-US" sz="2400" dirty="0"/>
              <a:t>Ensure that community is on a sustainable path that meets the needs of residents and businesses.</a:t>
            </a:r>
          </a:p>
          <a:p>
            <a:r>
              <a:rPr lang="en-US" sz="2400" dirty="0"/>
              <a:t>Provide for the safety and security of businesses and residents given the expected hazards.</a:t>
            </a:r>
          </a:p>
          <a:p>
            <a:r>
              <a:rPr lang="en-US" sz="2400" dirty="0"/>
              <a:t>Integrate planning through a lens of resilience to create a sustainable and viable future for the community.</a:t>
            </a:r>
          </a:p>
          <a:p>
            <a:r>
              <a:rPr lang="en-US" sz="2400" dirty="0"/>
              <a:t>Place community on a path to building resilience through normal processes of development, maintenance, operation, renovation, repair, and replacement of buildings and infrastructure.</a:t>
            </a:r>
          </a:p>
        </p:txBody>
      </p:sp>
    </p:spTree>
    <p:extLst>
      <p:ext uri="{BB962C8B-B14F-4D97-AF65-F5344CB8AC3E}">
        <p14:creationId xmlns:p14="http://schemas.microsoft.com/office/powerpoint/2010/main" val="41909616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Planning Guide Outline</a:t>
            </a:r>
          </a:p>
        </p:txBody>
      </p:sp>
      <p:sp>
        <p:nvSpPr>
          <p:cNvPr id="5" name="Text Placeholder 4"/>
          <p:cNvSpPr>
            <a:spLocks noGrp="1"/>
          </p:cNvSpPr>
          <p:nvPr>
            <p:ph type="body" idx="1"/>
          </p:nvPr>
        </p:nvSpPr>
        <p:spPr>
          <a:xfrm>
            <a:off x="609600" y="914400"/>
            <a:ext cx="5386917" cy="639762"/>
          </a:xfrm>
        </p:spPr>
        <p:txBody>
          <a:bodyPr/>
          <a:lstStyle/>
          <a:p>
            <a:r>
              <a:rPr lang="en-US" sz="2000" dirty="0">
                <a:solidFill>
                  <a:srgbClr val="FFC000"/>
                </a:solidFill>
              </a:rPr>
              <a:t>Volume 1 - Methodology</a:t>
            </a:r>
          </a:p>
        </p:txBody>
      </p:sp>
      <p:sp>
        <p:nvSpPr>
          <p:cNvPr id="6" name="Content Placeholder 5"/>
          <p:cNvSpPr>
            <a:spLocks noGrp="1"/>
          </p:cNvSpPr>
          <p:nvPr>
            <p:ph sz="half" idx="2"/>
          </p:nvPr>
        </p:nvSpPr>
        <p:spPr>
          <a:xfrm>
            <a:off x="609600" y="1554162"/>
            <a:ext cx="5585229" cy="3951288"/>
          </a:xfrm>
        </p:spPr>
        <p:txBody>
          <a:bodyPr/>
          <a:lstStyle/>
          <a:p>
            <a:pPr marL="0" indent="0">
              <a:spcBef>
                <a:spcPts val="0"/>
              </a:spcBef>
              <a:buNone/>
            </a:pPr>
            <a:r>
              <a:rPr lang="en-US" sz="1800" dirty="0"/>
              <a:t>Executive Summary</a:t>
            </a:r>
          </a:p>
          <a:p>
            <a:pPr>
              <a:spcBef>
                <a:spcPts val="0"/>
              </a:spcBef>
            </a:pPr>
            <a:r>
              <a:rPr lang="en-US" sz="1800" dirty="0"/>
              <a:t>Introduction</a:t>
            </a:r>
          </a:p>
          <a:p>
            <a:pPr>
              <a:spcBef>
                <a:spcPts val="0"/>
              </a:spcBef>
            </a:pPr>
            <a:r>
              <a:rPr lang="en-US" sz="1800" dirty="0"/>
              <a:t>6 Step Methodology</a:t>
            </a:r>
          </a:p>
          <a:p>
            <a:pPr>
              <a:spcBef>
                <a:spcPts val="0"/>
              </a:spcBef>
            </a:pPr>
            <a:r>
              <a:rPr lang="en-US" sz="1800" dirty="0"/>
              <a:t>Planning Example – Riverbend</a:t>
            </a:r>
          </a:p>
          <a:p>
            <a:pPr>
              <a:spcBef>
                <a:spcPts val="0"/>
              </a:spcBef>
            </a:pPr>
            <a:r>
              <a:rPr lang="en-US" sz="1800" dirty="0"/>
              <a:t>Glossary and Acronyms</a:t>
            </a:r>
          </a:p>
        </p:txBody>
      </p:sp>
      <p:sp>
        <p:nvSpPr>
          <p:cNvPr id="7" name="Text Placeholder 6"/>
          <p:cNvSpPr>
            <a:spLocks noGrp="1"/>
          </p:cNvSpPr>
          <p:nvPr>
            <p:ph type="body" sz="quarter" idx="3"/>
          </p:nvPr>
        </p:nvSpPr>
        <p:spPr>
          <a:xfrm>
            <a:off x="6193370" y="914400"/>
            <a:ext cx="5389033" cy="639762"/>
          </a:xfrm>
        </p:spPr>
        <p:txBody>
          <a:bodyPr/>
          <a:lstStyle/>
          <a:p>
            <a:r>
              <a:rPr lang="en-US" sz="2000" dirty="0">
                <a:solidFill>
                  <a:srgbClr val="FFC000"/>
                </a:solidFill>
              </a:rPr>
              <a:t>Volume 2 - Reference</a:t>
            </a:r>
          </a:p>
        </p:txBody>
      </p:sp>
      <p:sp>
        <p:nvSpPr>
          <p:cNvPr id="8" name="Content Placeholder 7"/>
          <p:cNvSpPr>
            <a:spLocks noGrp="1"/>
          </p:cNvSpPr>
          <p:nvPr>
            <p:ph sz="quarter" idx="4"/>
          </p:nvPr>
        </p:nvSpPr>
        <p:spPr>
          <a:xfrm>
            <a:off x="6193368" y="1600200"/>
            <a:ext cx="5793421" cy="4751010"/>
          </a:xfrm>
        </p:spPr>
        <p:txBody>
          <a:bodyPr/>
          <a:lstStyle/>
          <a:p>
            <a:pPr marL="0" indent="0">
              <a:spcBef>
                <a:spcPts val="0"/>
              </a:spcBef>
              <a:buNone/>
            </a:pPr>
            <a:r>
              <a:rPr lang="en-US" sz="1800" dirty="0"/>
              <a:t>Executive Summary</a:t>
            </a:r>
          </a:p>
          <a:p>
            <a:pPr>
              <a:spcBef>
                <a:spcPts val="0"/>
              </a:spcBef>
            </a:pPr>
            <a:r>
              <a:rPr lang="en-US" sz="1800" dirty="0">
                <a:solidFill>
                  <a:srgbClr val="FFC000"/>
                </a:solidFill>
              </a:rPr>
              <a:t>Social</a:t>
            </a:r>
            <a:r>
              <a:rPr lang="en-US" sz="1800" dirty="0"/>
              <a:t> Community</a:t>
            </a:r>
          </a:p>
          <a:p>
            <a:pPr>
              <a:spcBef>
                <a:spcPts val="0"/>
              </a:spcBef>
            </a:pPr>
            <a:r>
              <a:rPr lang="en-US" sz="1800" dirty="0"/>
              <a:t>Dependencies and Cascading 	Effects</a:t>
            </a:r>
          </a:p>
          <a:p>
            <a:pPr>
              <a:spcBef>
                <a:spcPts val="0"/>
              </a:spcBef>
            </a:pPr>
            <a:r>
              <a:rPr lang="en-US" sz="1800" dirty="0">
                <a:solidFill>
                  <a:srgbClr val="FFC000"/>
                </a:solidFill>
              </a:rPr>
              <a:t>Buildings</a:t>
            </a:r>
          </a:p>
          <a:p>
            <a:pPr>
              <a:spcBef>
                <a:spcPts val="0"/>
              </a:spcBef>
            </a:pPr>
            <a:r>
              <a:rPr lang="en-US" sz="1800" dirty="0">
                <a:solidFill>
                  <a:srgbClr val="FFC000"/>
                </a:solidFill>
              </a:rPr>
              <a:t>Transportation </a:t>
            </a:r>
            <a:r>
              <a:rPr lang="en-US" sz="1800" dirty="0"/>
              <a:t>Systems</a:t>
            </a:r>
          </a:p>
          <a:p>
            <a:pPr>
              <a:spcBef>
                <a:spcPts val="0"/>
              </a:spcBef>
            </a:pPr>
            <a:r>
              <a:rPr lang="en-US" sz="1800" dirty="0">
                <a:solidFill>
                  <a:srgbClr val="FFC000"/>
                </a:solidFill>
              </a:rPr>
              <a:t>Energy</a:t>
            </a:r>
            <a:r>
              <a:rPr lang="en-US" sz="1800" dirty="0"/>
              <a:t> Systems</a:t>
            </a:r>
          </a:p>
          <a:p>
            <a:pPr>
              <a:spcBef>
                <a:spcPts val="0"/>
              </a:spcBef>
            </a:pPr>
            <a:r>
              <a:rPr lang="en-US" sz="1800" dirty="0">
                <a:solidFill>
                  <a:srgbClr val="FFC000"/>
                </a:solidFill>
              </a:rPr>
              <a:t>Communications </a:t>
            </a:r>
            <a:r>
              <a:rPr lang="en-US" sz="1800" dirty="0"/>
              <a:t>Systems</a:t>
            </a:r>
          </a:p>
          <a:p>
            <a:pPr>
              <a:spcBef>
                <a:spcPts val="0"/>
              </a:spcBef>
            </a:pPr>
            <a:r>
              <a:rPr lang="en-US" sz="1800" dirty="0">
                <a:solidFill>
                  <a:srgbClr val="FFC000"/>
                </a:solidFill>
              </a:rPr>
              <a:t>Water &amp; Wastewater </a:t>
            </a:r>
            <a:r>
              <a:rPr lang="en-US" sz="1800" dirty="0"/>
              <a:t>Systems</a:t>
            </a:r>
          </a:p>
          <a:p>
            <a:pPr>
              <a:spcBef>
                <a:spcPts val="0"/>
              </a:spcBef>
            </a:pPr>
            <a:r>
              <a:rPr lang="en-US" sz="1800" dirty="0"/>
              <a:t>Community Resilience Metrics</a:t>
            </a: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9920" y="3216483"/>
            <a:ext cx="2358688" cy="302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D:\Community Disaster Resilience\Guide\Final Draft\Vol 1\Vol 1 Co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372" y="3488069"/>
            <a:ext cx="2384219" cy="301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392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4" y="112718"/>
            <a:ext cx="11012767" cy="1030287"/>
          </a:xfrm>
        </p:spPr>
        <p:txBody>
          <a:bodyPr/>
          <a:lstStyle/>
          <a:p>
            <a:r>
              <a:rPr lang="en-US" sz="3200" dirty="0"/>
              <a:t>Planning Steps for Community Resilience</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306" b="190"/>
          <a:stretch/>
        </p:blipFill>
        <p:spPr bwMode="auto">
          <a:xfrm>
            <a:off x="6284362" y="1209849"/>
            <a:ext cx="4358284" cy="503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 b="47452"/>
          <a:stretch/>
        </p:blipFill>
        <p:spPr bwMode="auto">
          <a:xfrm>
            <a:off x="999484" y="1131885"/>
            <a:ext cx="4499005" cy="512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9600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5" y="-183356"/>
            <a:ext cx="10972799" cy="1030287"/>
          </a:xfrm>
        </p:spPr>
        <p:txBody>
          <a:bodyPr/>
          <a:lstStyle/>
          <a:p>
            <a:r>
              <a:rPr lang="en-US" sz="2800" dirty="0"/>
              <a:t>Water Performance Goal Table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936" y="644239"/>
            <a:ext cx="7932797" cy="605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3721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269" y="-82663"/>
            <a:ext cx="10959055" cy="1030287"/>
          </a:xfrm>
        </p:spPr>
        <p:txBody>
          <a:bodyPr/>
          <a:lstStyle/>
          <a:p>
            <a:r>
              <a:rPr lang="en-US" sz="2800" i="1" dirty="0"/>
              <a:t>Example Summary Resilience Matrix</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086" y="711506"/>
            <a:ext cx="7497604"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1519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Decision Guide (EDG)</a:t>
            </a:r>
          </a:p>
        </p:txBody>
      </p:sp>
      <p:sp>
        <p:nvSpPr>
          <p:cNvPr id="3" name="Content Placeholder 2"/>
          <p:cNvSpPr>
            <a:spLocks noGrp="1"/>
          </p:cNvSpPr>
          <p:nvPr>
            <p:ph idx="1"/>
          </p:nvPr>
        </p:nvSpPr>
        <p:spPr>
          <a:xfrm>
            <a:off x="609600" y="1171575"/>
            <a:ext cx="7054728" cy="4656138"/>
          </a:xfrm>
        </p:spPr>
        <p:txBody>
          <a:bodyPr/>
          <a:lstStyle/>
          <a:p>
            <a:r>
              <a:rPr lang="en-US" sz="1800" dirty="0"/>
              <a:t>Provides a standard methodology for evaluating investment decisions aimed at improving the resilience of communities </a:t>
            </a:r>
          </a:p>
          <a:p>
            <a:r>
              <a:rPr lang="en-US" sz="1800" dirty="0"/>
              <a:t>Specifically designed for use with NIST’s </a:t>
            </a:r>
            <a:r>
              <a:rPr lang="en-US" sz="1800" i="1" dirty="0">
                <a:solidFill>
                  <a:srgbClr val="FFFF00"/>
                </a:solidFill>
              </a:rPr>
              <a:t>Community Resilience Planning Guide for Buildings and Infrastructure Systems</a:t>
            </a:r>
            <a:r>
              <a:rPr lang="en-US" sz="1800" dirty="0">
                <a:solidFill>
                  <a:srgbClr val="FFFF00"/>
                </a:solidFill>
              </a:rPr>
              <a:t> </a:t>
            </a:r>
          </a:p>
          <a:p>
            <a:pPr lvl="1"/>
            <a:r>
              <a:rPr lang="en-US" sz="1800" dirty="0"/>
              <a:t>Provides a mechanism to evaluate the </a:t>
            </a:r>
            <a:r>
              <a:rPr lang="en-US" sz="1800" u="sng" dirty="0"/>
              <a:t>efficiency</a:t>
            </a:r>
            <a:r>
              <a:rPr lang="en-US" sz="1800" dirty="0"/>
              <a:t> of resilience actions and to </a:t>
            </a:r>
            <a:r>
              <a:rPr lang="en-US" sz="1800" u="sng" dirty="0"/>
              <a:t>prioritize</a:t>
            </a:r>
            <a:r>
              <a:rPr lang="en-US" sz="1800" dirty="0"/>
              <a:t> them</a:t>
            </a:r>
          </a:p>
          <a:p>
            <a:r>
              <a:rPr lang="en-US" sz="1800" dirty="0"/>
              <a:t>Frames the economic decision process </a:t>
            </a:r>
          </a:p>
          <a:p>
            <a:pPr lvl="1"/>
            <a:r>
              <a:rPr lang="en-US" sz="1800" dirty="0"/>
              <a:t>Identifies and compares resilience-related benefits &amp; costs </a:t>
            </a:r>
          </a:p>
          <a:p>
            <a:pPr lvl="2"/>
            <a:r>
              <a:rPr lang="en-US" sz="1800" dirty="0"/>
              <a:t>Across competing alternatives</a:t>
            </a:r>
          </a:p>
          <a:p>
            <a:pPr lvl="2"/>
            <a:r>
              <a:rPr lang="en-US" sz="1800" dirty="0"/>
              <a:t>Versus the status quo (do-nothing)</a:t>
            </a:r>
          </a:p>
        </p:txBody>
      </p:sp>
      <p:pic>
        <p:nvPicPr>
          <p:cNvPr id="5" name="Picture 4" descr="Screen Shot 2015-10-16 at 9.32.45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826" y="1470025"/>
            <a:ext cx="3118687" cy="3810000"/>
          </a:xfrm>
          <a:prstGeom prst="rect">
            <a:avLst/>
          </a:prstGeom>
        </p:spPr>
      </p:pic>
    </p:spTree>
    <p:extLst>
      <p:ext uri="{BB962C8B-B14F-4D97-AF65-F5344CB8AC3E}">
        <p14:creationId xmlns:p14="http://schemas.microsoft.com/office/powerpoint/2010/main" val="29548962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17" y="-114985"/>
            <a:ext cx="10246783" cy="1030287"/>
          </a:xfrm>
        </p:spPr>
        <p:txBody>
          <a:bodyPr/>
          <a:lstStyle/>
          <a:p>
            <a:r>
              <a:rPr lang="en-US" sz="3800" dirty="0" err="1">
                <a:latin typeface="Calibri" charset="0"/>
                <a:ea typeface="Calibri" charset="0"/>
                <a:cs typeface="Calibri" charset="0"/>
              </a:rPr>
              <a:t>EDGe</a:t>
            </a:r>
            <a:r>
              <a:rPr lang="en-US" sz="3800" dirty="0">
                <a:latin typeface="Calibri" charset="0"/>
                <a:ea typeface="Calibri" charset="0"/>
                <a:cs typeface="Calibri" charset="0"/>
              </a:rPr>
              <a:t>$ Tool: Highlights</a:t>
            </a:r>
          </a:p>
        </p:txBody>
      </p:sp>
      <p:sp>
        <p:nvSpPr>
          <p:cNvPr id="5" name="Content Placeholder 2"/>
          <p:cNvSpPr>
            <a:spLocks noGrp="1"/>
          </p:cNvSpPr>
          <p:nvPr>
            <p:ph idx="1"/>
          </p:nvPr>
        </p:nvSpPr>
        <p:spPr>
          <a:xfrm>
            <a:off x="199225" y="746924"/>
            <a:ext cx="10621177" cy="2949294"/>
          </a:xfrm>
        </p:spPr>
        <p:txBody>
          <a:bodyPr/>
          <a:lstStyle/>
          <a:p>
            <a:r>
              <a:rPr lang="en-US" i="1" dirty="0">
                <a:latin typeface="Calibri" charset="0"/>
                <a:ea typeface="Calibri" charset="0"/>
                <a:cs typeface="Calibri" charset="0"/>
              </a:rPr>
              <a:t>	</a:t>
            </a:r>
            <a:r>
              <a:rPr lang="en-US" dirty="0">
                <a:latin typeface="Calibri" charset="0"/>
                <a:ea typeface="Calibri" charset="0"/>
                <a:cs typeface="Calibri" charset="0"/>
              </a:rPr>
              <a:t>Uncertainty</a:t>
            </a:r>
          </a:p>
          <a:p>
            <a:pPr lvl="1"/>
            <a:r>
              <a:rPr lang="en-US" dirty="0">
                <a:latin typeface="Calibri" charset="0"/>
                <a:ea typeface="Calibri" charset="0"/>
                <a:cs typeface="Calibri" charset="0"/>
              </a:rPr>
              <a:t>hazard probability/magnitude, benefits, costs, co-benefits, co-costs</a:t>
            </a:r>
          </a:p>
          <a:p>
            <a:pPr lvl="1"/>
            <a:r>
              <a:rPr lang="en-US" dirty="0">
                <a:latin typeface="Calibri" charset="0"/>
                <a:ea typeface="Calibri" charset="0"/>
                <a:cs typeface="Calibri" charset="0"/>
              </a:rPr>
              <a:t>Options (for risk, frequency)</a:t>
            </a:r>
          </a:p>
        </p:txBody>
      </p:sp>
      <p:sp>
        <p:nvSpPr>
          <p:cNvPr id="7" name="Content Placeholder 2">
            <a:extLst>
              <a:ext uri="{FF2B5EF4-FFF2-40B4-BE49-F238E27FC236}">
                <a16:creationId xmlns="" xmlns:a16="http://schemas.microsoft.com/office/drawing/2014/main" id="{301934C6-C13E-4C0A-B196-920BC80BB395}"/>
              </a:ext>
            </a:extLst>
          </p:cNvPr>
          <p:cNvSpPr txBox="1">
            <a:spLocks/>
          </p:cNvSpPr>
          <p:nvPr/>
        </p:nvSpPr>
        <p:spPr bwMode="auto">
          <a:xfrm>
            <a:off x="199223" y="2754631"/>
            <a:ext cx="11328424" cy="624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800"/>
              </a:spcBef>
              <a:spcAft>
                <a:spcPts val="200"/>
              </a:spcAft>
              <a:buClr>
                <a:srgbClr val="FFC836"/>
              </a:buClr>
              <a:buFont typeface="Arial" pitchFamily="34" charset="0"/>
              <a:buChar char="•"/>
              <a:defRPr sz="2800" kern="1200">
                <a:solidFill>
                  <a:schemeClr val="bg1"/>
                </a:solidFill>
                <a:latin typeface="Arial"/>
                <a:ea typeface="+mn-ea"/>
                <a:cs typeface="Arial"/>
              </a:defRPr>
            </a:lvl1pPr>
            <a:lvl2pPr marL="742950" indent="-285750" algn="l" defTabSz="457200" rtl="0" eaLnBrk="1" fontAlgn="base" hangingPunct="1">
              <a:spcBef>
                <a:spcPts val="800"/>
              </a:spcBef>
              <a:spcAft>
                <a:spcPts val="400"/>
              </a:spcAft>
              <a:buClr>
                <a:srgbClr val="B9CDE5"/>
              </a:buClr>
              <a:buFont typeface="Arial" pitchFamily="34" charset="0"/>
              <a:buChar char="–"/>
              <a:defRPr sz="2400" kern="1200">
                <a:solidFill>
                  <a:schemeClr val="bg1"/>
                </a:solidFill>
                <a:latin typeface="Arial"/>
                <a:ea typeface="+mn-ea"/>
                <a:cs typeface="Arial"/>
              </a:defRPr>
            </a:lvl2pPr>
            <a:lvl3pPr marL="1143000" indent="-228600" algn="l" defTabSz="457200" rtl="0" eaLnBrk="1" fontAlgn="base" hangingPunct="1">
              <a:spcBef>
                <a:spcPts val="800"/>
              </a:spcBef>
              <a:spcAft>
                <a:spcPts val="400"/>
              </a:spcAft>
              <a:buClr>
                <a:srgbClr val="FDEADA"/>
              </a:buClr>
              <a:buFont typeface="Arial" pitchFamily="34" charset="0"/>
              <a:buChar char="•"/>
              <a:defRPr sz="2000" kern="1200">
                <a:solidFill>
                  <a:schemeClr val="bg1"/>
                </a:solidFill>
                <a:latin typeface="Arial"/>
                <a:ea typeface="+mn-ea"/>
                <a:cs typeface="Arial"/>
              </a:defRPr>
            </a:lvl3pPr>
            <a:lvl4pPr marL="1600200" indent="-228600" algn="l" defTabSz="457200" rtl="0" eaLnBrk="1" fontAlgn="base" hangingPunct="1">
              <a:spcBef>
                <a:spcPts val="800"/>
              </a:spcBef>
              <a:spcAft>
                <a:spcPts val="400"/>
              </a:spcAft>
              <a:buFont typeface="Arial" pitchFamily="34" charset="0"/>
              <a:buChar char="–"/>
              <a:defRPr kern="1200">
                <a:solidFill>
                  <a:schemeClr val="bg1"/>
                </a:solidFill>
                <a:latin typeface="Arial"/>
                <a:ea typeface="+mn-ea"/>
                <a:cs typeface="Arial"/>
              </a:defRPr>
            </a:lvl4pPr>
            <a:lvl5pPr marL="2057400" indent="-228600" algn="l" defTabSz="457200" rtl="0" eaLnBrk="1" fontAlgn="base" hangingPunct="1">
              <a:spcBef>
                <a:spcPts val="800"/>
              </a:spcBef>
              <a:spcAft>
                <a:spcPts val="400"/>
              </a:spcAft>
              <a:buFont typeface="Arial" pitchFamily="34" charset="0"/>
              <a:buChar char="»"/>
              <a:defRPr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solidFill>
                  <a:srgbClr val="FFFFFF"/>
                </a:solidFill>
                <a:latin typeface="Calibri" charset="0"/>
                <a:ea typeface="Calibri" charset="0"/>
                <a:cs typeface="Calibri" charset="0"/>
              </a:rPr>
              <a:t>Who accrues costs and benefits? </a:t>
            </a:r>
          </a:p>
          <a:p>
            <a:pPr lvl="1">
              <a:defRPr/>
            </a:pPr>
            <a:r>
              <a:rPr lang="en-US" dirty="0">
                <a:solidFill>
                  <a:srgbClr val="FFFFFF"/>
                </a:solidFill>
                <a:latin typeface="Calibri" charset="0"/>
                <a:ea typeface="Calibri" charset="0"/>
                <a:cs typeface="Calibri" charset="0"/>
              </a:rPr>
              <a:t>assignment of </a:t>
            </a:r>
            <a:r>
              <a:rPr lang="en-US" u="sng" dirty="0">
                <a:solidFill>
                  <a:srgbClr val="FFFFFF"/>
                </a:solidFill>
                <a:latin typeface="Calibri" charset="0"/>
                <a:ea typeface="Calibri" charset="0"/>
                <a:cs typeface="Calibri" charset="0"/>
              </a:rPr>
              <a:t>bearers</a:t>
            </a:r>
            <a:r>
              <a:rPr lang="en-US" dirty="0">
                <a:solidFill>
                  <a:srgbClr val="FFFFFF"/>
                </a:solidFill>
                <a:latin typeface="Calibri" charset="0"/>
                <a:ea typeface="Calibri" charset="0"/>
                <a:cs typeface="Calibri" charset="0"/>
              </a:rPr>
              <a:t> of the costs/benefits</a:t>
            </a:r>
          </a:p>
          <a:p>
            <a:pPr lvl="1">
              <a:defRPr/>
            </a:pPr>
            <a:r>
              <a:rPr lang="en-US" dirty="0">
                <a:solidFill>
                  <a:srgbClr val="FFFFFF"/>
                </a:solidFill>
                <a:latin typeface="Calibri" charset="0"/>
                <a:ea typeface="Calibri" charset="0"/>
                <a:cs typeface="Calibri" charset="0"/>
              </a:rPr>
              <a:t>property rights (externalities)</a:t>
            </a:r>
          </a:p>
          <a:p>
            <a:pPr>
              <a:defRPr/>
            </a:pPr>
            <a:r>
              <a:rPr lang="en-US" dirty="0">
                <a:solidFill>
                  <a:srgbClr val="FFFFFF"/>
                </a:solidFill>
                <a:latin typeface="Calibri" charset="0"/>
                <a:ea typeface="Calibri" charset="0"/>
                <a:cs typeface="Calibri" charset="0"/>
              </a:rPr>
              <a:t>Graphical presentations</a:t>
            </a:r>
          </a:p>
          <a:p>
            <a:pPr>
              <a:defRPr/>
            </a:pPr>
            <a:r>
              <a:rPr lang="en-US" dirty="0">
                <a:solidFill>
                  <a:srgbClr val="FFFFFF"/>
                </a:solidFill>
                <a:latin typeface="Calibri" charset="0"/>
                <a:ea typeface="Calibri" charset="0"/>
                <a:cs typeface="Calibri" charset="0"/>
              </a:rPr>
              <a:t>Co-benefits and the </a:t>
            </a:r>
            <a:r>
              <a:rPr lang="en-US" u="sng" dirty="0">
                <a:solidFill>
                  <a:srgbClr val="FFFFFF"/>
                </a:solidFill>
                <a:latin typeface="Calibri" charset="0"/>
                <a:ea typeface="Calibri" charset="0"/>
                <a:cs typeface="Calibri" charset="0"/>
              </a:rPr>
              <a:t>resilience dividend</a:t>
            </a:r>
          </a:p>
        </p:txBody>
      </p:sp>
      <p:pic>
        <p:nvPicPr>
          <p:cNvPr id="6" name="Picture 5">
            <a:extLst>
              <a:ext uri="{FF2B5EF4-FFF2-40B4-BE49-F238E27FC236}">
                <a16:creationId xmlns="" xmlns:a16="http://schemas.microsoft.com/office/drawing/2014/main" id="{4D70FC44-FE3B-4A99-AAB2-75611ED5A779}"/>
              </a:ext>
            </a:extLst>
          </p:cNvPr>
          <p:cNvPicPr>
            <a:picLocks noChangeAspect="1"/>
          </p:cNvPicPr>
          <p:nvPr/>
        </p:nvPicPr>
        <p:blipFill rotWithShape="1">
          <a:blip r:embed="rId3"/>
          <a:srcRect l="34400" t="10024" r="35877" b="22718"/>
          <a:stretch/>
        </p:blipFill>
        <p:spPr>
          <a:xfrm>
            <a:off x="8495139" y="2068313"/>
            <a:ext cx="2950067" cy="3746267"/>
          </a:xfrm>
          <a:prstGeom prst="rect">
            <a:avLst/>
          </a:prstGeom>
          <a:ln>
            <a:solidFill>
              <a:schemeClr val="tx1"/>
            </a:solidFill>
          </a:ln>
        </p:spPr>
      </p:pic>
    </p:spTree>
    <p:extLst>
      <p:ext uri="{BB962C8B-B14F-4D97-AF65-F5344CB8AC3E}">
        <p14:creationId xmlns:p14="http://schemas.microsoft.com/office/powerpoint/2010/main" val="19117157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Contact</a:t>
            </a:r>
          </a:p>
        </p:txBody>
      </p:sp>
      <p:sp>
        <p:nvSpPr>
          <p:cNvPr id="3" name="Content Placeholder 2"/>
          <p:cNvSpPr>
            <a:spLocks noGrp="1"/>
          </p:cNvSpPr>
          <p:nvPr>
            <p:ph idx="1"/>
          </p:nvPr>
        </p:nvSpPr>
        <p:spPr>
          <a:xfrm>
            <a:off x="609600" y="1447800"/>
            <a:ext cx="11277600" cy="4656138"/>
          </a:xfrm>
        </p:spPr>
        <p:txBody>
          <a:bodyPr/>
          <a:lstStyle/>
          <a:p>
            <a:pPr marL="0" indent="0">
              <a:buNone/>
            </a:pPr>
            <a:r>
              <a:rPr lang="en-US" sz="2400" dirty="0"/>
              <a:t>Website:  </a:t>
            </a:r>
          </a:p>
          <a:p>
            <a:pPr marL="0" indent="0">
              <a:buNone/>
            </a:pPr>
            <a:r>
              <a:rPr lang="en-US" sz="2200" b="1" dirty="0">
                <a:solidFill>
                  <a:srgbClr val="FFB800"/>
                </a:solidFill>
              </a:rPr>
              <a:t>http://www.nist.gov/el/resilience/</a:t>
            </a:r>
          </a:p>
          <a:p>
            <a:pPr marL="0" indent="0">
              <a:buNone/>
            </a:pPr>
            <a:endParaRPr lang="en-US" sz="2400" dirty="0"/>
          </a:p>
          <a:p>
            <a:pPr marL="0" indent="0">
              <a:buNone/>
            </a:pPr>
            <a:r>
              <a:rPr lang="en-US" sz="2400" dirty="0"/>
              <a:t>Guide:</a:t>
            </a:r>
          </a:p>
          <a:p>
            <a:pPr marL="0" indent="0">
              <a:buNone/>
            </a:pPr>
            <a:r>
              <a:rPr lang="en-US" sz="2200" b="1" dirty="0">
                <a:solidFill>
                  <a:srgbClr val="FFB800"/>
                </a:solidFill>
              </a:rPr>
              <a:t>http://www.nist.gov/el/resilience/guide.cfm</a:t>
            </a:r>
          </a:p>
          <a:p>
            <a:pPr marL="0" indent="0">
              <a:buNone/>
            </a:pPr>
            <a:r>
              <a:rPr lang="en-US" sz="2400" dirty="0"/>
              <a:t>Or google “NIST Resilience Planning Guide”</a:t>
            </a:r>
          </a:p>
          <a:p>
            <a:pPr marL="0" indent="0">
              <a:buNone/>
            </a:pPr>
            <a:endParaRPr lang="en-US" sz="2400" dirty="0"/>
          </a:p>
          <a:p>
            <a:pPr marL="0" indent="0">
              <a:buNone/>
            </a:pPr>
            <a:r>
              <a:rPr lang="en-US" sz="2400" dirty="0"/>
              <a:t>General E-mail:  </a:t>
            </a:r>
            <a:r>
              <a:rPr lang="en-US" sz="2400" dirty="0">
                <a:solidFill>
                  <a:srgbClr val="FFC000"/>
                </a:solidFill>
              </a:rPr>
              <a:t>resilience@nist.gov</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869287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3394" y="1701342"/>
            <a:ext cx="11329257" cy="990120"/>
          </a:xfrm>
        </p:spPr>
        <p:txBody>
          <a:bodyPr>
            <a:noAutofit/>
          </a:bodyPr>
          <a:lstStyle/>
          <a:p>
            <a:pPr algn="l"/>
            <a:r>
              <a:rPr lang="en-CA" sz="2400" dirty="0" smtClean="0">
                <a:solidFill>
                  <a:srgbClr val="669933"/>
                </a:solidFill>
                <a:latin typeface="Gotham Book" pitchFamily="50" charset="0"/>
                <a:cs typeface="Gotham Book" pitchFamily="50" charset="0"/>
              </a:rPr>
              <a:t>Standards for Climate Adaptation – through ISO and beyond</a:t>
            </a:r>
            <a:endParaRPr lang="en-CA" sz="2400" dirty="0">
              <a:solidFill>
                <a:srgbClr val="669933"/>
              </a:solidFill>
              <a:latin typeface="Gotham Book" pitchFamily="50" charset="0"/>
              <a:cs typeface="Gotham Book" pitchFamily="50" charset="0"/>
            </a:endParaRPr>
          </a:p>
        </p:txBody>
      </p:sp>
      <p:sp>
        <p:nvSpPr>
          <p:cNvPr id="7" name="Title 3"/>
          <p:cNvSpPr txBox="1">
            <a:spLocks/>
          </p:cNvSpPr>
          <p:nvPr/>
        </p:nvSpPr>
        <p:spPr>
          <a:xfrm>
            <a:off x="2735628" y="3524980"/>
            <a:ext cx="9313035" cy="2141892"/>
          </a:xfrm>
          <a:prstGeom prst="rect">
            <a:avLst/>
          </a:prstGeom>
        </p:spPr>
        <p:txBody>
          <a:bodyPr vert="horz" lIns="91440" tIns="45720" rIns="91440" bIns="45720" rtlCol="0" anchor="ctr">
            <a:normAutofit fontScale="97500"/>
          </a:bodyPr>
          <a:lstStyle/>
          <a:p>
            <a:pPr>
              <a:spcBef>
                <a:spcPct val="0"/>
              </a:spcBef>
              <a:defRPr/>
            </a:pPr>
            <a:r>
              <a:rPr lang="en-CA" sz="2500" spc="-200" dirty="0" smtClean="0">
                <a:solidFill>
                  <a:srgbClr val="669933"/>
                </a:solidFill>
                <a:latin typeface="Gotham Book" pitchFamily="50" charset="0"/>
                <a:cs typeface="Gotham Book" pitchFamily="50" charset="0"/>
              </a:rPr>
              <a:t>Ira Feldman</a:t>
            </a:r>
          </a:p>
          <a:p>
            <a:pPr defTabSz="457200">
              <a:spcBef>
                <a:spcPct val="0"/>
              </a:spcBef>
              <a:defRPr/>
            </a:pPr>
            <a:r>
              <a:rPr lang="en-CA" sz="2000" dirty="0" smtClean="0">
                <a:solidFill>
                  <a:srgbClr val="666666"/>
                </a:solidFill>
                <a:latin typeface="Gotham Book" pitchFamily="50" charset="0"/>
                <a:cs typeface="Gotham Book" pitchFamily="50" charset="0"/>
              </a:rPr>
              <a:t>GHGMI  Adaptation Leader</a:t>
            </a:r>
          </a:p>
          <a:p>
            <a:pPr defTabSz="457200">
              <a:spcBef>
                <a:spcPct val="0"/>
              </a:spcBef>
              <a:defRPr/>
            </a:pPr>
            <a:r>
              <a:rPr lang="en-CA" sz="2000" dirty="0" smtClean="0">
                <a:solidFill>
                  <a:srgbClr val="666666"/>
                </a:solidFill>
                <a:latin typeface="Gotham Book" pitchFamily="50" charset="0"/>
                <a:cs typeface="Gotham Book" pitchFamily="50" charset="0"/>
              </a:rPr>
              <a:t>Adaptation Coordinator, ISO TC207 SC7 Climate Change Standards</a:t>
            </a:r>
          </a:p>
          <a:p>
            <a:pPr defTabSz="457200">
              <a:spcBef>
                <a:spcPct val="0"/>
              </a:spcBef>
              <a:defRPr/>
            </a:pPr>
            <a:r>
              <a:rPr lang="en-CA" sz="2000" dirty="0" smtClean="0">
                <a:solidFill>
                  <a:srgbClr val="666666"/>
                </a:solidFill>
                <a:latin typeface="Gotham Book" pitchFamily="50" charset="0"/>
                <a:cs typeface="Gotham Book" pitchFamily="50" charset="0"/>
              </a:rPr>
              <a:t>president &amp; senior counsel, </a:t>
            </a:r>
            <a:r>
              <a:rPr lang="en-CA" sz="2000" dirty="0" err="1" smtClean="0">
                <a:solidFill>
                  <a:srgbClr val="666666"/>
                </a:solidFill>
                <a:latin typeface="Gotham Book" pitchFamily="50" charset="0"/>
                <a:cs typeface="Gotham Book" pitchFamily="50" charset="0"/>
              </a:rPr>
              <a:t>greentrack</a:t>
            </a:r>
            <a:r>
              <a:rPr lang="en-CA" sz="2000" dirty="0" smtClean="0">
                <a:solidFill>
                  <a:srgbClr val="666666"/>
                </a:solidFill>
                <a:latin typeface="Gotham Book" pitchFamily="50" charset="0"/>
                <a:cs typeface="Gotham Book" pitchFamily="50" charset="0"/>
              </a:rPr>
              <a:t> strategies</a:t>
            </a:r>
          </a:p>
          <a:p>
            <a:pPr defTabSz="457200">
              <a:spcBef>
                <a:spcPct val="0"/>
              </a:spcBef>
              <a:defRPr/>
            </a:pPr>
            <a:r>
              <a:rPr lang="en-CA" sz="2000" dirty="0" smtClean="0">
                <a:solidFill>
                  <a:srgbClr val="666666"/>
                </a:solidFill>
                <a:latin typeface="Gotham Book" pitchFamily="50" charset="0"/>
                <a:cs typeface="Gotham Book" pitchFamily="50" charset="0"/>
              </a:rPr>
              <a:t>Founder, Climate Adaptation Scholars ™</a:t>
            </a:r>
          </a:p>
        </p:txBody>
      </p:sp>
      <p:sp>
        <p:nvSpPr>
          <p:cNvPr id="10" name="Title 3"/>
          <p:cNvSpPr txBox="1">
            <a:spLocks/>
          </p:cNvSpPr>
          <p:nvPr/>
        </p:nvSpPr>
        <p:spPr>
          <a:xfrm>
            <a:off x="623392" y="2277228"/>
            <a:ext cx="11425269" cy="959810"/>
          </a:xfrm>
          <a:prstGeom prst="rect">
            <a:avLst/>
          </a:prstGeom>
        </p:spPr>
        <p:txBody>
          <a:bodyPr vert="horz" lIns="91440" tIns="45720" rIns="91440" bIns="45720" rtlCol="0" anchor="ctr">
            <a:noAutofit/>
          </a:bodyPr>
          <a:lstStyle/>
          <a:p>
            <a:pPr defTabSz="457200"/>
            <a:r>
              <a:rPr lang="en-CA" sz="2000" dirty="0" smtClean="0">
                <a:solidFill>
                  <a:srgbClr val="666666"/>
                </a:solidFill>
                <a:latin typeface="Gotham Book" pitchFamily="50" charset="0"/>
                <a:cs typeface="Gotham Book" pitchFamily="50" charset="0"/>
              </a:rPr>
              <a:t>The ISO TC207/SC7 process is underway, along with other efforts that promise to advance the adaptation state of play …</a:t>
            </a:r>
            <a:endParaRPr lang="en-CA" sz="2000" dirty="0">
              <a:solidFill>
                <a:srgbClr val="666666"/>
              </a:solidFill>
              <a:latin typeface="Gotham Book" pitchFamily="50" charset="0"/>
              <a:cs typeface="Gotham Book" pitchFamily="50" charset="0"/>
            </a:endParaRPr>
          </a:p>
        </p:txBody>
      </p:sp>
      <p:sp>
        <p:nvSpPr>
          <p:cNvPr id="11" name="Rectangle 10"/>
          <p:cNvSpPr/>
          <p:nvPr/>
        </p:nvSpPr>
        <p:spPr>
          <a:xfrm>
            <a:off x="1356" y="6308431"/>
            <a:ext cx="12190645" cy="575886"/>
          </a:xfrm>
          <a:prstGeom prst="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14" name="Rectangle 13"/>
          <p:cNvSpPr/>
          <p:nvPr/>
        </p:nvSpPr>
        <p:spPr>
          <a:xfrm>
            <a:off x="720757" y="5732545"/>
            <a:ext cx="11471243" cy="575886"/>
          </a:xfrm>
          <a:prstGeom prst="rect">
            <a:avLst/>
          </a:prstGeom>
          <a:solidFill>
            <a:srgbClr val="88B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latin typeface="Calibri"/>
            </a:endParaRPr>
          </a:p>
        </p:txBody>
      </p:sp>
      <p:pic>
        <p:nvPicPr>
          <p:cNvPr id="12" name="Picture 11" descr="GHGMI logo_800x210.png"/>
          <p:cNvPicPr>
            <a:picLocks noChangeAspect="1"/>
          </p:cNvPicPr>
          <p:nvPr/>
        </p:nvPicPr>
        <p:blipFill>
          <a:blip r:embed="rId2" cstate="print"/>
          <a:stretch>
            <a:fillRect/>
          </a:stretch>
        </p:blipFill>
        <p:spPr>
          <a:xfrm>
            <a:off x="431371" y="493150"/>
            <a:ext cx="5986361" cy="1237108"/>
          </a:xfrm>
          <a:prstGeom prst="rect">
            <a:avLst/>
          </a:prstGeom>
        </p:spPr>
      </p:pic>
      <p:sp>
        <p:nvSpPr>
          <p:cNvPr id="15" name="Title 3"/>
          <p:cNvSpPr txBox="1">
            <a:spLocks/>
          </p:cNvSpPr>
          <p:nvPr/>
        </p:nvSpPr>
        <p:spPr>
          <a:xfrm>
            <a:off x="8103525" y="645550"/>
            <a:ext cx="2971867" cy="959810"/>
          </a:xfrm>
          <a:prstGeom prst="rect">
            <a:avLst/>
          </a:prstGeom>
        </p:spPr>
        <p:txBody>
          <a:bodyPr vert="horz" lIns="91440" tIns="45720" rIns="91440" bIns="45720" rtlCol="0" anchor="ctr">
            <a:noAutofit/>
          </a:bodyPr>
          <a:lstStyle/>
          <a:p>
            <a:pPr defTabSz="457200"/>
            <a:endParaRPr lang="en-CA" sz="2000" b="1" spc="-200" dirty="0">
              <a:solidFill>
                <a:srgbClr val="666666"/>
              </a:solidFill>
              <a:latin typeface="Gotham Book" pitchFamily="50" charset="0"/>
              <a:cs typeface="Gotham Book" pitchFamily="50" charset="0"/>
            </a:endParaRPr>
          </a:p>
        </p:txBody>
      </p:sp>
      <p:pic>
        <p:nvPicPr>
          <p:cNvPr id="16" name="Picture 15"/>
          <p:cNvPicPr>
            <a:picLocks noChangeAspect="1"/>
          </p:cNvPicPr>
          <p:nvPr/>
        </p:nvPicPr>
        <p:blipFill>
          <a:blip r:embed="rId3"/>
          <a:stretch>
            <a:fillRect/>
          </a:stretch>
        </p:blipFill>
        <p:spPr>
          <a:xfrm>
            <a:off x="1194871" y="3879873"/>
            <a:ext cx="1465608" cy="1516080"/>
          </a:xfrm>
          <a:prstGeom prst="rect">
            <a:avLst/>
          </a:prstGeom>
        </p:spPr>
      </p:pic>
    </p:spTree>
    <p:extLst>
      <p:ext uri="{BB962C8B-B14F-4D97-AF65-F5344CB8AC3E}">
        <p14:creationId xmlns:p14="http://schemas.microsoft.com/office/powerpoint/2010/main" val="18919486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3A1DA4-39F4-4E73-966C-B1D7DFB76C1C}"/>
              </a:ext>
            </a:extLst>
          </p:cNvPr>
          <p:cNvSpPr>
            <a:spLocks noGrp="1"/>
          </p:cNvSpPr>
          <p:nvPr>
            <p:ph type="title"/>
          </p:nvPr>
        </p:nvSpPr>
        <p:spPr/>
        <p:txBody>
          <a:bodyPr/>
          <a:lstStyle/>
          <a:p>
            <a:r>
              <a:rPr lang="en-US" dirty="0"/>
              <a:t>AB 2800 (Quirk): Purpose</a:t>
            </a:r>
          </a:p>
        </p:txBody>
      </p:sp>
      <p:sp>
        <p:nvSpPr>
          <p:cNvPr id="3" name="Content Placeholder 2">
            <a:extLst>
              <a:ext uri="{FF2B5EF4-FFF2-40B4-BE49-F238E27FC236}">
                <a16:creationId xmlns="" xmlns:a16="http://schemas.microsoft.com/office/drawing/2014/main" id="{A0103BA5-4DA1-4E43-8917-FC7909DEDECF}"/>
              </a:ext>
            </a:extLst>
          </p:cNvPr>
          <p:cNvSpPr>
            <a:spLocks noGrp="1"/>
          </p:cNvSpPr>
          <p:nvPr>
            <p:ph idx="1"/>
          </p:nvPr>
        </p:nvSpPr>
        <p:spPr>
          <a:xfrm>
            <a:off x="838200" y="1825628"/>
            <a:ext cx="10515600" cy="4698465"/>
          </a:xfrm>
        </p:spPr>
        <p:txBody>
          <a:bodyPr>
            <a:normAutofit/>
          </a:bodyPr>
          <a:lstStyle/>
          <a:p>
            <a:pPr marL="0" indent="0">
              <a:buNone/>
            </a:pPr>
            <a:r>
              <a:rPr lang="en-US" dirty="0"/>
              <a:t>Examine how to integrate scientific data concerning projected climate change impacts into state infrastructure engineering, including oversight, investment, design, and construction.</a:t>
            </a:r>
          </a:p>
          <a:p>
            <a:endParaRPr lang="en-US" dirty="0"/>
          </a:p>
        </p:txBody>
      </p:sp>
      <p:sp>
        <p:nvSpPr>
          <p:cNvPr id="4" name="Rectangle 3">
            <a:extLst>
              <a:ext uri="{FF2B5EF4-FFF2-40B4-BE49-F238E27FC236}">
                <a16:creationId xmlns="" xmlns:a16="http://schemas.microsoft.com/office/drawing/2014/main" id="{2A406F20-2A47-432C-AD91-CCC5DFB86170}"/>
              </a:ext>
            </a:extLst>
          </p:cNvPr>
          <p:cNvSpPr/>
          <p:nvPr/>
        </p:nvSpPr>
        <p:spPr>
          <a:xfrm>
            <a:off x="829509" y="4181484"/>
            <a:ext cx="2865120" cy="2037806"/>
          </a:xfrm>
          <a:prstGeom prst="rect">
            <a:avLst/>
          </a:prstGeom>
          <a:solidFill>
            <a:srgbClr val="FC2704"/>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17" dirty="0"/>
              <a:t>Climate Change Impacts Science</a:t>
            </a:r>
          </a:p>
        </p:txBody>
      </p:sp>
      <p:sp>
        <p:nvSpPr>
          <p:cNvPr id="5" name="Rectangle 4">
            <a:extLst>
              <a:ext uri="{FF2B5EF4-FFF2-40B4-BE49-F238E27FC236}">
                <a16:creationId xmlns="" xmlns:a16="http://schemas.microsoft.com/office/drawing/2014/main" id="{9926F5F2-2C3C-4060-8431-7A15C639DDA8}"/>
              </a:ext>
            </a:extLst>
          </p:cNvPr>
          <p:cNvSpPr/>
          <p:nvPr/>
        </p:nvSpPr>
        <p:spPr>
          <a:xfrm>
            <a:off x="4425335" y="4186820"/>
            <a:ext cx="3011012" cy="2037806"/>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17" dirty="0"/>
              <a:t>Engineering Standards, Project Planning and Design</a:t>
            </a:r>
          </a:p>
        </p:txBody>
      </p:sp>
      <p:sp>
        <p:nvSpPr>
          <p:cNvPr id="6" name="Rectangle 5">
            <a:extLst>
              <a:ext uri="{FF2B5EF4-FFF2-40B4-BE49-F238E27FC236}">
                <a16:creationId xmlns="" xmlns:a16="http://schemas.microsoft.com/office/drawing/2014/main" id="{0D781E7D-DF71-4CA6-B465-7EE5EEC4F577}"/>
              </a:ext>
            </a:extLst>
          </p:cNvPr>
          <p:cNvSpPr/>
          <p:nvPr/>
        </p:nvSpPr>
        <p:spPr>
          <a:xfrm>
            <a:off x="8158363" y="4189485"/>
            <a:ext cx="2865120" cy="2037806"/>
          </a:xfrm>
          <a:prstGeom prst="rect">
            <a:avLst/>
          </a:prstGeom>
          <a:solidFill>
            <a:srgbClr val="48AE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17" dirty="0"/>
              <a:t>Project Construction Maintenance and Monitoring</a:t>
            </a:r>
          </a:p>
        </p:txBody>
      </p:sp>
      <p:sp>
        <p:nvSpPr>
          <p:cNvPr id="7" name="Rectangle 6">
            <a:extLst>
              <a:ext uri="{FF2B5EF4-FFF2-40B4-BE49-F238E27FC236}">
                <a16:creationId xmlns="" xmlns:a16="http://schemas.microsoft.com/office/drawing/2014/main" id="{69CDEA7D-5CBB-475D-8ECE-3B2E38A31216}"/>
              </a:ext>
            </a:extLst>
          </p:cNvPr>
          <p:cNvSpPr/>
          <p:nvPr/>
        </p:nvSpPr>
        <p:spPr>
          <a:xfrm>
            <a:off x="838202" y="3311511"/>
            <a:ext cx="10185285" cy="56507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17" dirty="0"/>
              <a:t>Project Decision Making</a:t>
            </a:r>
          </a:p>
        </p:txBody>
      </p:sp>
      <p:sp>
        <p:nvSpPr>
          <p:cNvPr id="8" name="Arrow: Right 7">
            <a:extLst>
              <a:ext uri="{FF2B5EF4-FFF2-40B4-BE49-F238E27FC236}">
                <a16:creationId xmlns="" xmlns:a16="http://schemas.microsoft.com/office/drawing/2014/main" id="{1BD6DA54-ACF2-4713-B297-EE1ED1ED3E74}"/>
              </a:ext>
            </a:extLst>
          </p:cNvPr>
          <p:cNvSpPr/>
          <p:nvPr/>
        </p:nvSpPr>
        <p:spPr>
          <a:xfrm>
            <a:off x="3763937" y="4413402"/>
            <a:ext cx="601552" cy="294452"/>
          </a:xfrm>
          <a:prstGeom prst="rightArrow">
            <a:avLst/>
          </a:prstGeom>
          <a:solidFill>
            <a:srgbClr val="FC27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500"/>
          </a:p>
        </p:txBody>
      </p:sp>
      <p:sp>
        <p:nvSpPr>
          <p:cNvPr id="9" name="Arrow: Right 8">
            <a:extLst>
              <a:ext uri="{FF2B5EF4-FFF2-40B4-BE49-F238E27FC236}">
                <a16:creationId xmlns="" xmlns:a16="http://schemas.microsoft.com/office/drawing/2014/main" id="{415E4CC7-C19E-4BDE-9913-02B105877482}"/>
              </a:ext>
            </a:extLst>
          </p:cNvPr>
          <p:cNvSpPr/>
          <p:nvPr/>
        </p:nvSpPr>
        <p:spPr>
          <a:xfrm>
            <a:off x="7527275" y="4401210"/>
            <a:ext cx="601552" cy="294452"/>
          </a:xfrm>
          <a:prstGeom prst="rightArrow">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500"/>
          </a:p>
        </p:txBody>
      </p:sp>
      <p:sp>
        <p:nvSpPr>
          <p:cNvPr id="10" name="Arrow: Right 9">
            <a:extLst>
              <a:ext uri="{FF2B5EF4-FFF2-40B4-BE49-F238E27FC236}">
                <a16:creationId xmlns="" xmlns:a16="http://schemas.microsoft.com/office/drawing/2014/main" id="{ABE3A94A-D91C-45E1-A749-15934B970364}"/>
              </a:ext>
            </a:extLst>
          </p:cNvPr>
          <p:cNvSpPr/>
          <p:nvPr/>
        </p:nvSpPr>
        <p:spPr>
          <a:xfrm rot="10800000">
            <a:off x="3763937" y="5833866"/>
            <a:ext cx="601552" cy="294452"/>
          </a:xfrm>
          <a:prstGeom prst="rightArrow">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500"/>
          </a:p>
        </p:txBody>
      </p:sp>
    </p:spTree>
    <p:extLst>
      <p:ext uri="{BB962C8B-B14F-4D97-AF65-F5344CB8AC3E}">
        <p14:creationId xmlns:p14="http://schemas.microsoft.com/office/powerpoint/2010/main" val="17698724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2844"/>
            <a:ext cx="10668000" cy="864111"/>
          </a:xfrm>
        </p:spPr>
        <p:txBody>
          <a:bodyPr>
            <a:normAutofit/>
          </a:bodyPr>
          <a:lstStyle/>
          <a:p>
            <a:r>
              <a:rPr lang="en-US" dirty="0" smtClean="0"/>
              <a:t>Climate Adaptation and ISO</a:t>
            </a:r>
            <a:endParaRPr lang="en-US" dirty="0"/>
          </a:p>
        </p:txBody>
      </p:sp>
      <p:sp>
        <p:nvSpPr>
          <p:cNvPr id="3" name="Content Placeholder 2"/>
          <p:cNvSpPr>
            <a:spLocks noGrp="1"/>
          </p:cNvSpPr>
          <p:nvPr>
            <p:ph idx="1"/>
          </p:nvPr>
        </p:nvSpPr>
        <p:spPr>
          <a:xfrm>
            <a:off x="609600" y="1256953"/>
            <a:ext cx="10972800" cy="5338649"/>
          </a:xfrm>
        </p:spPr>
        <p:txBody>
          <a:bodyPr>
            <a:normAutofit fontScale="92500" lnSpcReduction="20000"/>
          </a:bodyPr>
          <a:lstStyle/>
          <a:p>
            <a:r>
              <a:rPr lang="en-US" dirty="0" smtClean="0"/>
              <a:t>Adaptation is a new area for ISO, requiring SC7 to engage with the adaptation community to outline the adaptation landscape, framework and priorities.</a:t>
            </a:r>
          </a:p>
          <a:p>
            <a:r>
              <a:rPr lang="en-US" dirty="0" smtClean="0"/>
              <a:t>Climate adaptation was included in ISO 26000 (2010).  </a:t>
            </a:r>
          </a:p>
          <a:p>
            <a:pPr lvl="1"/>
            <a:r>
              <a:rPr lang="en-US" b="1" dirty="0" smtClean="0"/>
              <a:t>In ISO 26000, climate adaptation was given co-equal standing with climate mitigation</a:t>
            </a:r>
            <a:r>
              <a:rPr lang="en-US" dirty="0" smtClean="0"/>
              <a:t>, which reflects the structure of the international climate dialogue. </a:t>
            </a:r>
          </a:p>
          <a:p>
            <a:r>
              <a:rPr lang="en-US" dirty="0" smtClean="0"/>
              <a:t>As articulated in the ISO Directives, Annex C, development of ISO standards must be informed by understanding of the current state of play.</a:t>
            </a:r>
          </a:p>
          <a:p>
            <a:pPr lvl="1"/>
            <a:r>
              <a:rPr lang="en-US" i="1" dirty="0" smtClean="0"/>
              <a:t>Any </a:t>
            </a:r>
            <a:r>
              <a:rPr lang="en-US" i="1" dirty="0"/>
              <a:t>proposed ISO standards on climate adaptation must reflect the latest work in the field in order to be credible and authoritative and ultimately to be adopted and used in the marketplace.</a:t>
            </a:r>
            <a:r>
              <a:rPr lang="en-US" i="1" dirty="0" smtClean="0"/>
              <a:t> </a:t>
            </a:r>
            <a:endParaRPr lang="en-US" i="1" dirty="0"/>
          </a:p>
        </p:txBody>
      </p:sp>
    </p:spTree>
    <p:extLst>
      <p:ext uri="{BB962C8B-B14F-4D97-AF65-F5344CB8AC3E}">
        <p14:creationId xmlns:p14="http://schemas.microsoft.com/office/powerpoint/2010/main" val="32840364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309" y="173041"/>
            <a:ext cx="9727683" cy="864111"/>
          </a:xfrm>
        </p:spPr>
        <p:txBody>
          <a:bodyPr>
            <a:normAutofit/>
          </a:bodyPr>
          <a:lstStyle/>
          <a:p>
            <a:r>
              <a:rPr lang="en-CA" dirty="0" smtClean="0"/>
              <a:t>SC7 Strategy Linkages</a:t>
            </a:r>
            <a:endParaRPr lang="en-GB" dirty="0"/>
          </a:p>
        </p:txBody>
      </p:sp>
      <p:sp>
        <p:nvSpPr>
          <p:cNvPr id="5" name="AutoShape 3"/>
          <p:cNvSpPr>
            <a:spLocks noChangeArrowheads="1"/>
          </p:cNvSpPr>
          <p:nvPr/>
        </p:nvSpPr>
        <p:spPr bwMode="auto">
          <a:xfrm>
            <a:off x="2554517" y="1209007"/>
            <a:ext cx="7574643" cy="5224454"/>
          </a:xfrm>
          <a:prstGeom prst="roundRect">
            <a:avLst>
              <a:gd name="adj" fmla="val 458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18288" tIns="18288" rIns="18288" bIns="18288" anchor="t" anchorCtr="0" upright="1">
            <a:noAutofit/>
          </a:bodyPr>
          <a:lstStyle/>
          <a:p>
            <a:pPr algn="ctr" defTabSz="457200">
              <a:lnSpc>
                <a:spcPts val="1200"/>
              </a:lnSpc>
              <a:tabLst>
                <a:tab pos="270510" algn="l"/>
                <a:tab pos="540385" algn="l"/>
                <a:tab pos="810260" algn="l"/>
                <a:tab pos="2700655" algn="l"/>
              </a:tabLst>
            </a:pPr>
            <a:r>
              <a:rPr lang="en-GB" sz="1000">
                <a:solidFill>
                  <a:srgbClr val="000000"/>
                </a:solidFill>
                <a:latin typeface="Arial" panose="020B0604020202020204" pitchFamily="34" charset="0"/>
                <a:ea typeface="PMingLiU" panose="02020500000000000000" pitchFamily="18" charset="-120"/>
                <a:cs typeface="Times New Roman" panose="02020603050405020304" pitchFamily="18" charset="0"/>
              </a:rPr>
              <a:t>ISO</a:t>
            </a:r>
            <a:endParaRPr lang="en-CA" sz="100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a:solidFill>
                  <a:srgbClr val="000000"/>
                </a:solidFill>
                <a:latin typeface="Arial" panose="020B0604020202020204" pitchFamily="34" charset="0"/>
                <a:ea typeface="PMingLiU" panose="02020500000000000000" pitchFamily="18" charset="-120"/>
                <a:cs typeface="Times New Roman" panose="02020603050405020304" pitchFamily="18" charset="0"/>
              </a:rPr>
              <a:t> </a:t>
            </a:r>
            <a:endParaRPr lang="en-CA" sz="100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6" name="AutoShape 4"/>
          <p:cNvSpPr>
            <a:spLocks noChangeArrowheads="1"/>
          </p:cNvSpPr>
          <p:nvPr/>
        </p:nvSpPr>
        <p:spPr bwMode="auto">
          <a:xfrm>
            <a:off x="2775861" y="3086069"/>
            <a:ext cx="7172113" cy="3162337"/>
          </a:xfrm>
          <a:prstGeom prst="roundRect">
            <a:avLst>
              <a:gd name="adj" fmla="val 4347"/>
            </a:avLst>
          </a:prstGeom>
          <a:solidFill>
            <a:srgbClr val="CCFFCC"/>
          </a:solidFill>
          <a:ln w="9525">
            <a:solidFill>
              <a:srgbClr val="000000"/>
            </a:solidFill>
            <a:round/>
            <a:headEnd/>
            <a:tailEnd/>
          </a:ln>
          <a:extLst/>
        </p:spPr>
        <p:txBody>
          <a:bodyPr rot="0" vert="horz" wrap="square" lIns="18288" tIns="18288" rIns="18288" bIns="18288" anchor="t" anchorCtr="0" upright="1">
            <a:noAutofit/>
          </a:bodyPr>
          <a:lstStyle/>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TC207 SC7 Mitigation and </a:t>
            </a: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Adaptation Standards</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7" name="AutoShape 6"/>
          <p:cNvSpPr>
            <a:spLocks noChangeArrowheads="1"/>
          </p:cNvSpPr>
          <p:nvPr/>
        </p:nvSpPr>
        <p:spPr bwMode="auto">
          <a:xfrm>
            <a:off x="3460956" y="1456659"/>
            <a:ext cx="4433381" cy="657225"/>
          </a:xfrm>
          <a:prstGeom prst="roundRect">
            <a:avLst>
              <a:gd name="adj" fmla="val 14113"/>
            </a:avLst>
          </a:prstGeom>
          <a:solidFill>
            <a:schemeClr val="accent6">
              <a:lumMod val="20000"/>
              <a:lumOff val="80000"/>
            </a:schemeClr>
          </a:solidFill>
          <a:ln w="9525">
            <a:solidFill>
              <a:srgbClr val="000000"/>
            </a:solidFill>
            <a:round/>
            <a:headEnd/>
            <a:tailEnd/>
          </a:ln>
        </p:spPr>
        <p:txBody>
          <a:bodyPr rot="0" vert="horz" wrap="square" lIns="18288" tIns="18288" rIns="18288" bIns="18288" anchor="t" anchorCtr="0" upright="1">
            <a:noAutofit/>
          </a:bodyPr>
          <a:lstStyle/>
          <a:p>
            <a:pPr algn="ctr" defTabSz="457200">
              <a:lnSpc>
                <a:spcPts val="1200"/>
              </a:lnSpc>
              <a:tabLst>
                <a:tab pos="270510" algn="l"/>
                <a:tab pos="540385" algn="l"/>
                <a:tab pos="810260" algn="l"/>
                <a:tab pos="2700655" algn="l"/>
              </a:tabLst>
            </a:pP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ISO TMB Climate </a:t>
            </a: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Change Coordinating Committee</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just"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 </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8" name="AutoShape 7"/>
          <p:cNvSpPr>
            <a:spLocks noChangeArrowheads="1"/>
          </p:cNvSpPr>
          <p:nvPr/>
        </p:nvSpPr>
        <p:spPr bwMode="auto">
          <a:xfrm>
            <a:off x="2979059" y="3729052"/>
            <a:ext cx="3225800" cy="1571625"/>
          </a:xfrm>
          <a:prstGeom prst="roundRect">
            <a:avLst>
              <a:gd name="adj" fmla="val 8542"/>
            </a:avLst>
          </a:prstGeom>
          <a:solidFill>
            <a:srgbClr val="FFFFFF"/>
          </a:solidFill>
          <a:ln w="9525">
            <a:solidFill>
              <a:srgbClr val="000000"/>
            </a:solidFill>
            <a:round/>
            <a:headEnd/>
            <a:tailEnd/>
          </a:ln>
        </p:spPr>
        <p:txBody>
          <a:bodyPr rot="0" vert="horz" wrap="square" lIns="18288" tIns="18288" rIns="18288" bIns="18288" anchor="t" anchorCtr="0" upright="1">
            <a:noAutofit/>
          </a:bodyPr>
          <a:lstStyle/>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Mitigation Standards</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 </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Organization GHG Inventory Q&amp;R</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GHG Project Q&amp;R</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Product CFP Quantification</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V&amp;V of GHG Assertions</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Competency and</a:t>
            </a: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 </a:t>
            </a: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Accreditation</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just"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 </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9" name="AutoShape 8"/>
          <p:cNvSpPr>
            <a:spLocks noChangeArrowheads="1"/>
          </p:cNvSpPr>
          <p:nvPr/>
        </p:nvSpPr>
        <p:spPr bwMode="auto">
          <a:xfrm>
            <a:off x="8475620" y="1748124"/>
            <a:ext cx="1469813" cy="967105"/>
          </a:xfrm>
          <a:prstGeom prst="roundRect">
            <a:avLst>
              <a:gd name="adj" fmla="val 8542"/>
            </a:avLst>
          </a:prstGeom>
          <a:solidFill>
            <a:srgbClr val="FFFFFF"/>
          </a:solidFill>
          <a:ln w="9525">
            <a:solidFill>
              <a:srgbClr val="000000"/>
            </a:solidFill>
            <a:round/>
            <a:headEnd/>
            <a:tailEnd/>
          </a:ln>
        </p:spPr>
        <p:txBody>
          <a:bodyPr rot="0" vert="horz" wrap="square" lIns="18288" tIns="18288" rIns="18288" bIns="18288" anchor="ctr" anchorCtr="0" upright="1">
            <a:noAutofit/>
          </a:bodyPr>
          <a:lstStyle/>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Guide 82 for ISO Standards Developers on Sustainability</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10" name="AutoShape 9"/>
          <p:cNvSpPr>
            <a:spLocks noChangeArrowheads="1"/>
          </p:cNvSpPr>
          <p:nvPr/>
        </p:nvSpPr>
        <p:spPr bwMode="auto">
          <a:xfrm>
            <a:off x="6433459" y="3738577"/>
            <a:ext cx="3276600" cy="1571625"/>
          </a:xfrm>
          <a:prstGeom prst="roundRect">
            <a:avLst>
              <a:gd name="adj" fmla="val 8542"/>
            </a:avLst>
          </a:prstGeom>
          <a:solidFill>
            <a:srgbClr val="FFFFFF"/>
          </a:solidFill>
          <a:ln w="9525">
            <a:solidFill>
              <a:srgbClr val="000000"/>
            </a:solidFill>
            <a:round/>
            <a:headEnd/>
            <a:tailEnd/>
          </a:ln>
        </p:spPr>
        <p:txBody>
          <a:bodyPr rot="0" vert="horz" wrap="square" lIns="18288" tIns="18288" rIns="18288" bIns="18288" anchor="t" anchorCtr="0" upright="1">
            <a:noAutofit/>
          </a:bodyPr>
          <a:lstStyle/>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Adaptation Standards</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 </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High-level Framework Standard</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Pre-planning (vulnerability, data) Context-specific Planning </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Context-specific Implementation </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Monitoring and Evaluation (M&amp;E) </a:t>
            </a:r>
            <a:endPar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Competency and Accreditation</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11" name="AutoShape 14"/>
          <p:cNvSpPr>
            <a:spLocks noChangeArrowheads="1"/>
          </p:cNvSpPr>
          <p:nvPr/>
        </p:nvSpPr>
        <p:spPr bwMode="auto">
          <a:xfrm>
            <a:off x="3585029" y="1685256"/>
            <a:ext cx="4147595" cy="304800"/>
          </a:xfrm>
          <a:prstGeom prst="roundRect">
            <a:avLst>
              <a:gd name="adj" fmla="val 20639"/>
            </a:avLst>
          </a:prstGeom>
          <a:solidFill>
            <a:srgbClr val="FFFFFF"/>
          </a:solidFill>
          <a:ln w="9525">
            <a:solidFill>
              <a:srgbClr val="000000"/>
            </a:solidFill>
            <a:round/>
            <a:headEnd/>
            <a:tailEnd/>
          </a:ln>
        </p:spPr>
        <p:txBody>
          <a:bodyPr rot="0" vert="horz" wrap="square" lIns="18288" tIns="18288" rIns="18288" bIns="18288" anchor="ctr" anchorCtr="0" upright="1">
            <a:noAutofit/>
          </a:bodyPr>
          <a:lstStyle/>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ISO High Level Climate Change </a:t>
            </a: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Strategy</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12" name="AutoShape 15"/>
          <p:cNvSpPr>
            <a:spLocks noChangeArrowheads="1"/>
          </p:cNvSpPr>
          <p:nvPr/>
        </p:nvSpPr>
        <p:spPr bwMode="auto">
          <a:xfrm>
            <a:off x="3838805" y="2310096"/>
            <a:ext cx="2319867" cy="386080"/>
          </a:xfrm>
          <a:prstGeom prst="roundRect">
            <a:avLst>
              <a:gd name="adj" fmla="val 15296"/>
            </a:avLst>
          </a:prstGeom>
          <a:solidFill>
            <a:srgbClr val="FFFFFF"/>
          </a:solidFill>
          <a:ln w="9525">
            <a:solidFill>
              <a:srgbClr val="000000"/>
            </a:solidFill>
            <a:round/>
            <a:headEnd/>
            <a:tailEnd/>
          </a:ln>
        </p:spPr>
        <p:txBody>
          <a:bodyPr rot="0" vert="horz" wrap="square" lIns="18288" tIns="18288" rIns="18288" bIns="18288" anchor="ctr" anchorCtr="0" upright="1">
            <a:noAutofit/>
          </a:bodyPr>
          <a:lstStyle/>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Technical Committees </a:t>
            </a:r>
            <a:endPar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Sector Standards</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14" name="AutoShape 24"/>
          <p:cNvSpPr>
            <a:spLocks noChangeArrowheads="1"/>
          </p:cNvSpPr>
          <p:nvPr/>
        </p:nvSpPr>
        <p:spPr bwMode="auto">
          <a:xfrm>
            <a:off x="4493416" y="2709511"/>
            <a:ext cx="1258993" cy="431800"/>
          </a:xfrm>
          <a:prstGeom prst="roundRect">
            <a:avLst>
              <a:gd name="adj" fmla="val 854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18288" tIns="18288" rIns="18288" bIns="18288" anchor="t" anchorCtr="0" upright="1">
            <a:noAutofit/>
          </a:bodyPr>
          <a:lstStyle/>
          <a:p>
            <a:pPr algn="just"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ISO Directives Annex SP</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just"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 </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16" name="AutoShape 27"/>
          <p:cNvSpPr>
            <a:spLocks noChangeArrowheads="1"/>
          </p:cNvSpPr>
          <p:nvPr/>
        </p:nvSpPr>
        <p:spPr bwMode="auto">
          <a:xfrm>
            <a:off x="6038445" y="2310096"/>
            <a:ext cx="1849967" cy="386080"/>
          </a:xfrm>
          <a:prstGeom prst="roundRect">
            <a:avLst>
              <a:gd name="adj" fmla="val 15296"/>
            </a:avLst>
          </a:prstGeom>
          <a:solidFill>
            <a:srgbClr val="FFFFFF"/>
          </a:solidFill>
          <a:ln w="9525">
            <a:solidFill>
              <a:srgbClr val="000000"/>
            </a:solidFill>
            <a:round/>
            <a:headEnd/>
            <a:tailEnd/>
          </a:ln>
        </p:spPr>
        <p:txBody>
          <a:bodyPr rot="0" vert="horz" wrap="square" lIns="18288" tIns="18288" rIns="18288" bIns="18288" anchor="ctr" anchorCtr="0" upright="1">
            <a:noAutofit/>
          </a:bodyPr>
          <a:lstStyle/>
          <a:p>
            <a:pPr algn="ctr" defTabSz="457200">
              <a:lnSpc>
                <a:spcPts val="1200"/>
              </a:lnSpc>
              <a:tabLst>
                <a:tab pos="270510" algn="l"/>
                <a:tab pos="540385" algn="l"/>
                <a:tab pos="810260" algn="l"/>
                <a:tab pos="2700655" algn="l"/>
              </a:tabLst>
            </a:pPr>
            <a:r>
              <a:rPr lang="en-GB" sz="1000">
                <a:solidFill>
                  <a:srgbClr val="000000"/>
                </a:solidFill>
                <a:latin typeface="Arial" panose="020B0604020202020204" pitchFamily="34" charset="0"/>
                <a:ea typeface="PMingLiU" panose="02020500000000000000" pitchFamily="18" charset="-120"/>
                <a:cs typeface="Times New Roman" panose="02020603050405020304" pitchFamily="18" charset="0"/>
              </a:rPr>
              <a:t>TC207 Environmental Management</a:t>
            </a:r>
            <a:endParaRPr lang="en-CA" sz="100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17" name="AutoShape 25"/>
          <p:cNvSpPr>
            <a:spLocks noChangeArrowheads="1"/>
          </p:cNvSpPr>
          <p:nvPr/>
        </p:nvSpPr>
        <p:spPr bwMode="auto">
          <a:xfrm>
            <a:off x="3004459" y="5812345"/>
            <a:ext cx="6705600" cy="27622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defTabSz="457200">
              <a:lnSpc>
                <a:spcPts val="1200"/>
              </a:lnSpc>
              <a:tabLst>
                <a:tab pos="270510" algn="l"/>
                <a:tab pos="540385" algn="l"/>
                <a:tab pos="810260" algn="l"/>
                <a:tab pos="2700655" algn="l"/>
              </a:tabLst>
            </a:pPr>
            <a:r>
              <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ISO 14080 Framework Standard</a:t>
            </a:r>
          </a:p>
        </p:txBody>
      </p:sp>
      <p:sp>
        <p:nvSpPr>
          <p:cNvPr id="18" name="AutoShape 25"/>
          <p:cNvSpPr>
            <a:spLocks noChangeArrowheads="1"/>
          </p:cNvSpPr>
          <p:nvPr/>
        </p:nvSpPr>
        <p:spPr bwMode="auto">
          <a:xfrm>
            <a:off x="2979059" y="3343244"/>
            <a:ext cx="6756400" cy="27622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defTabSz="457200">
              <a:lnSpc>
                <a:spcPts val="1200"/>
              </a:lnSpc>
              <a:tabLst>
                <a:tab pos="270510" algn="l"/>
                <a:tab pos="540385" algn="l"/>
                <a:tab pos="810260" algn="l"/>
                <a:tab pos="2700655" algn="l"/>
              </a:tabLst>
            </a:pPr>
            <a:r>
              <a:rPr lang="en-CA" sz="1000">
                <a:solidFill>
                  <a:srgbClr val="000000"/>
                </a:solidFill>
                <a:latin typeface="Arial" panose="020B0604020202020204" pitchFamily="34" charset="0"/>
                <a:ea typeface="PMingLiU" panose="02020500000000000000" pitchFamily="18" charset="-120"/>
                <a:cs typeface="Times New Roman" panose="02020603050405020304" pitchFamily="18" charset="0"/>
              </a:rPr>
              <a:t>Strategy, Engagement, Communications Group</a:t>
            </a:r>
          </a:p>
        </p:txBody>
      </p:sp>
      <p:sp>
        <p:nvSpPr>
          <p:cNvPr id="19" name="AutoShape 25"/>
          <p:cNvSpPr>
            <a:spLocks noChangeArrowheads="1"/>
          </p:cNvSpPr>
          <p:nvPr/>
        </p:nvSpPr>
        <p:spPr bwMode="auto">
          <a:xfrm>
            <a:off x="2979059" y="5412704"/>
            <a:ext cx="6743700" cy="27622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defTabSz="457200">
              <a:lnSpc>
                <a:spcPts val="1200"/>
              </a:lnSpc>
              <a:tabLst>
                <a:tab pos="270510" algn="l"/>
                <a:tab pos="540385" algn="l"/>
                <a:tab pos="810260" algn="l"/>
                <a:tab pos="2700655" algn="l"/>
              </a:tabLst>
            </a:pPr>
            <a:r>
              <a:rPr lang="en-CA" sz="1000">
                <a:solidFill>
                  <a:srgbClr val="000000"/>
                </a:solidFill>
                <a:latin typeface="Arial" panose="020B0604020202020204" pitchFamily="34" charset="0"/>
                <a:ea typeface="PMingLiU" panose="02020500000000000000" pitchFamily="18" charset="-120"/>
                <a:cs typeface="Times New Roman" panose="02020603050405020304" pitchFamily="18" charset="0"/>
              </a:rPr>
              <a:t>Combined Mitigation and Adaptation Standards (e.g. Project, Management)</a:t>
            </a:r>
          </a:p>
        </p:txBody>
      </p:sp>
      <p:sp>
        <p:nvSpPr>
          <p:cNvPr id="20" name="Left Brace 19"/>
          <p:cNvSpPr/>
          <p:nvPr/>
        </p:nvSpPr>
        <p:spPr>
          <a:xfrm>
            <a:off x="8026408" y="1613458"/>
            <a:ext cx="439493" cy="1236568"/>
          </a:xfrm>
          <a:prstGeom prst="leftBrace">
            <a:avLst>
              <a:gd name="adj1" fmla="val 5456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CA">
              <a:solidFill>
                <a:prstClr val="black"/>
              </a:solidFill>
              <a:latin typeface="Calibri"/>
            </a:endParaRPr>
          </a:p>
        </p:txBody>
      </p:sp>
      <p:cxnSp>
        <p:nvCxnSpPr>
          <p:cNvPr id="23" name="Straight Arrow Connector 22"/>
          <p:cNvCxnSpPr/>
          <p:nvPr/>
        </p:nvCxnSpPr>
        <p:spPr>
          <a:xfrm flipH="1" flipV="1">
            <a:off x="3570517" y="2162044"/>
            <a:ext cx="14513" cy="88715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37703" y="2739007"/>
            <a:ext cx="0" cy="3065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918632" y="2739007"/>
            <a:ext cx="0" cy="3065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38443" y="2113884"/>
            <a:ext cx="0" cy="1962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AutoShape 8"/>
          <p:cNvSpPr>
            <a:spLocks noChangeArrowheads="1"/>
          </p:cNvSpPr>
          <p:nvPr/>
        </p:nvSpPr>
        <p:spPr bwMode="auto">
          <a:xfrm>
            <a:off x="698624" y="1673538"/>
            <a:ext cx="1469813" cy="967105"/>
          </a:xfrm>
          <a:prstGeom prst="roundRect">
            <a:avLst>
              <a:gd name="adj" fmla="val 8542"/>
            </a:avLst>
          </a:prstGeom>
          <a:solidFill>
            <a:srgbClr val="FFFFFF"/>
          </a:solidFill>
          <a:ln w="9525">
            <a:solidFill>
              <a:srgbClr val="000000"/>
            </a:solidFill>
            <a:round/>
            <a:headEnd/>
            <a:tailEnd/>
          </a:ln>
        </p:spPr>
        <p:txBody>
          <a:bodyPr rot="0" vert="horz" wrap="square" lIns="18288" tIns="18288" rIns="18288" bIns="18288" anchor="ctr" anchorCtr="0" upright="1">
            <a:noAutofit/>
          </a:bodyPr>
          <a:lstStyle/>
          <a:p>
            <a:pPr algn="ctr" defTabSz="457200">
              <a:lnSpc>
                <a:spcPts val="1200"/>
              </a:lnSpc>
              <a:tabLst>
                <a:tab pos="270510" algn="l"/>
                <a:tab pos="540385" algn="l"/>
                <a:tab pos="810260" algn="l"/>
                <a:tab pos="2700655" algn="l"/>
              </a:tabLst>
            </a:pP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Standards Development Organizations</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22" name="AutoShape 8"/>
          <p:cNvSpPr>
            <a:spLocks noChangeArrowheads="1"/>
          </p:cNvSpPr>
          <p:nvPr/>
        </p:nvSpPr>
        <p:spPr bwMode="auto">
          <a:xfrm>
            <a:off x="704000" y="2770111"/>
            <a:ext cx="1469813" cy="967105"/>
          </a:xfrm>
          <a:prstGeom prst="roundRect">
            <a:avLst>
              <a:gd name="adj" fmla="val 8542"/>
            </a:avLst>
          </a:prstGeom>
          <a:solidFill>
            <a:srgbClr val="FFFFFF"/>
          </a:solidFill>
          <a:ln w="9525">
            <a:solidFill>
              <a:srgbClr val="000000"/>
            </a:solidFill>
            <a:round/>
            <a:headEnd/>
            <a:tailEnd/>
          </a:ln>
        </p:spPr>
        <p:txBody>
          <a:bodyPr rot="0" vert="horz" wrap="square" lIns="18288" tIns="18288" rIns="18288" bIns="18288" anchor="ctr" anchorCtr="0" upright="1">
            <a:noAutofit/>
          </a:bodyPr>
          <a:lstStyle/>
          <a:p>
            <a:pPr algn="ctr" defTabSz="457200">
              <a:lnSpc>
                <a:spcPts val="1200"/>
              </a:lnSpc>
              <a:tabLst>
                <a:tab pos="270510" algn="l"/>
                <a:tab pos="540385" algn="l"/>
                <a:tab pos="810260" algn="l"/>
                <a:tab pos="2700655" algn="l"/>
              </a:tabLst>
            </a:pPr>
            <a:r>
              <a:rPr lang="en-CA"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Climate Change Industry Standards Developers</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24" name="AutoShape 8"/>
          <p:cNvSpPr>
            <a:spLocks noChangeArrowheads="1"/>
          </p:cNvSpPr>
          <p:nvPr/>
        </p:nvSpPr>
        <p:spPr bwMode="auto">
          <a:xfrm>
            <a:off x="699500" y="3867163"/>
            <a:ext cx="1469813" cy="967105"/>
          </a:xfrm>
          <a:prstGeom prst="roundRect">
            <a:avLst>
              <a:gd name="adj" fmla="val 8542"/>
            </a:avLst>
          </a:prstGeom>
          <a:solidFill>
            <a:srgbClr val="FFFFFF"/>
          </a:solidFill>
          <a:ln w="9525">
            <a:solidFill>
              <a:srgbClr val="000000"/>
            </a:solidFill>
            <a:round/>
            <a:headEnd/>
            <a:tailEnd/>
          </a:ln>
        </p:spPr>
        <p:txBody>
          <a:bodyPr rot="0" vert="horz" wrap="square" lIns="18288" tIns="18288" rIns="18288" bIns="18288" anchor="ctr" anchorCtr="0" upright="1">
            <a:noAutofit/>
          </a:bodyPr>
          <a:lstStyle/>
          <a:p>
            <a:pPr algn="ctr" defTabSz="457200">
              <a:lnSpc>
                <a:spcPts val="1200"/>
              </a:lnSpc>
              <a:tabLst>
                <a:tab pos="270510" algn="l"/>
                <a:tab pos="540385" algn="l"/>
                <a:tab pos="810260" algn="l"/>
                <a:tab pos="2700655" algn="l"/>
              </a:tabLst>
            </a:pP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Standards </a:t>
            </a:r>
          </a:p>
          <a:p>
            <a:pPr algn="ctr" defTabSz="457200">
              <a:lnSpc>
                <a:spcPts val="1200"/>
              </a:lnSpc>
              <a:tabLst>
                <a:tab pos="270510" algn="l"/>
                <a:tab pos="540385" algn="l"/>
                <a:tab pos="810260" algn="l"/>
                <a:tab pos="2700655" algn="l"/>
              </a:tabLst>
            </a:pP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Users (e.g. Organizations)</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27" name="AutoShape 8"/>
          <p:cNvSpPr>
            <a:spLocks noChangeArrowheads="1"/>
          </p:cNvSpPr>
          <p:nvPr/>
        </p:nvSpPr>
        <p:spPr bwMode="auto">
          <a:xfrm>
            <a:off x="704000" y="4974047"/>
            <a:ext cx="1469813" cy="967105"/>
          </a:xfrm>
          <a:prstGeom prst="roundRect">
            <a:avLst>
              <a:gd name="adj" fmla="val 8542"/>
            </a:avLst>
          </a:prstGeom>
          <a:solidFill>
            <a:srgbClr val="FFFFFF"/>
          </a:solidFill>
          <a:ln w="9525">
            <a:solidFill>
              <a:srgbClr val="000000"/>
            </a:solidFill>
            <a:round/>
            <a:headEnd/>
            <a:tailEnd/>
          </a:ln>
        </p:spPr>
        <p:txBody>
          <a:bodyPr rot="0" vert="horz" wrap="square" lIns="18288" tIns="18288" rIns="18288" bIns="18288" anchor="ctr" anchorCtr="0" upright="1">
            <a:noAutofit/>
          </a:bodyPr>
          <a:lstStyle/>
          <a:p>
            <a:pPr algn="ctr" defTabSz="457200">
              <a:lnSpc>
                <a:spcPts val="1200"/>
              </a:lnSpc>
              <a:tabLst>
                <a:tab pos="270510" algn="l"/>
                <a:tab pos="540385" algn="l"/>
                <a:tab pos="810260" algn="l"/>
                <a:tab pos="2700655" algn="l"/>
              </a:tabLst>
            </a:pPr>
            <a:r>
              <a:rPr lang="en-GB" sz="1000" dirty="0" smtClean="0">
                <a:solidFill>
                  <a:srgbClr val="000000"/>
                </a:solidFill>
                <a:latin typeface="Arial" panose="020B0604020202020204" pitchFamily="34" charset="0"/>
                <a:ea typeface="PMingLiU" panose="02020500000000000000" pitchFamily="18" charset="-120"/>
                <a:cs typeface="Times New Roman" panose="02020603050405020304" pitchFamily="18" charset="0"/>
              </a:rPr>
              <a:t>Stakeholder Community</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
        <p:nvSpPr>
          <p:cNvPr id="28" name="AutoShape 3"/>
          <p:cNvSpPr>
            <a:spLocks noChangeArrowheads="1"/>
          </p:cNvSpPr>
          <p:nvPr/>
        </p:nvSpPr>
        <p:spPr bwMode="auto">
          <a:xfrm>
            <a:off x="468924" y="1007239"/>
            <a:ext cx="9881579" cy="5639746"/>
          </a:xfrm>
          <a:prstGeom prst="roundRect">
            <a:avLst>
              <a:gd name="adj" fmla="val 458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18288" tIns="18288" rIns="18288" bIns="18288" anchor="t" anchorCtr="0" upright="1">
            <a:noAutofit/>
          </a:bodyPr>
          <a:lstStyle/>
          <a:p>
            <a:pPr algn="ctr" defTabSz="457200">
              <a:lnSpc>
                <a:spcPts val="1200"/>
              </a:lnSpc>
              <a:tabLst>
                <a:tab pos="270510" algn="l"/>
                <a:tab pos="540385" algn="l"/>
                <a:tab pos="810260" algn="l"/>
                <a:tab pos="2700655" algn="l"/>
              </a:tabLst>
            </a:pP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a:p>
            <a:pPr algn="ctr" defTabSz="457200">
              <a:lnSpc>
                <a:spcPts val="1200"/>
              </a:lnSpc>
              <a:tabLst>
                <a:tab pos="270510" algn="l"/>
                <a:tab pos="540385" algn="l"/>
                <a:tab pos="810260" algn="l"/>
                <a:tab pos="2700655" algn="l"/>
              </a:tabLst>
            </a:pPr>
            <a:r>
              <a:rPr lang="en-GB" sz="1000" dirty="0">
                <a:solidFill>
                  <a:srgbClr val="000000"/>
                </a:solidFill>
                <a:latin typeface="Arial" panose="020B0604020202020204" pitchFamily="34" charset="0"/>
                <a:ea typeface="PMingLiU" panose="02020500000000000000" pitchFamily="18" charset="-120"/>
                <a:cs typeface="Times New Roman" panose="02020603050405020304" pitchFamily="18" charset="0"/>
              </a:rPr>
              <a:t> </a:t>
            </a:r>
            <a:endParaRPr lang="en-CA" sz="1000" dirty="0">
              <a:solidFill>
                <a:srgbClr val="000000"/>
              </a:solidFill>
              <a:latin typeface="Arial" panose="020B060402020202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600798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8554"/>
            <a:ext cx="10668000" cy="864111"/>
          </a:xfrm>
        </p:spPr>
        <p:txBody>
          <a:bodyPr/>
          <a:lstStyle/>
          <a:p>
            <a:r>
              <a:rPr lang="en-US" dirty="0"/>
              <a:t>A</a:t>
            </a:r>
            <a:r>
              <a:rPr lang="en-US" dirty="0" smtClean="0"/>
              <a:t>daptation is very context-specific</a:t>
            </a:r>
            <a:endParaRPr lang="en-US" dirty="0"/>
          </a:p>
        </p:txBody>
      </p:sp>
      <p:sp>
        <p:nvSpPr>
          <p:cNvPr id="3" name="Content Placeholder 2"/>
          <p:cNvSpPr>
            <a:spLocks noGrp="1"/>
          </p:cNvSpPr>
          <p:nvPr>
            <p:ph idx="1"/>
          </p:nvPr>
        </p:nvSpPr>
        <p:spPr>
          <a:xfrm>
            <a:off x="609600" y="1600203"/>
            <a:ext cx="10972800" cy="4943569"/>
          </a:xfrm>
        </p:spPr>
        <p:txBody>
          <a:bodyPr>
            <a:normAutofit fontScale="92500"/>
          </a:bodyPr>
          <a:lstStyle/>
          <a:p>
            <a:r>
              <a:rPr lang="en-US" b="1" dirty="0"/>
              <a:t>A “one size fits all” climate adaptation standards is inappropriate </a:t>
            </a:r>
            <a:r>
              <a:rPr lang="en-US" dirty="0"/>
              <a:t>because adaptation is very context-specific. </a:t>
            </a:r>
            <a:r>
              <a:rPr lang="en-US" dirty="0" smtClean="0"/>
              <a:t> </a:t>
            </a:r>
            <a:endParaRPr lang="en-US" dirty="0"/>
          </a:p>
          <a:p>
            <a:pPr lvl="1"/>
            <a:r>
              <a:rPr lang="en-US" dirty="0" smtClean="0"/>
              <a:t>What </a:t>
            </a:r>
            <a:r>
              <a:rPr lang="en-US" dirty="0"/>
              <a:t>works for private sector organizations</a:t>
            </a:r>
            <a:r>
              <a:rPr lang="en-US" dirty="0" smtClean="0"/>
              <a:t> </a:t>
            </a:r>
            <a:r>
              <a:rPr lang="en-US" dirty="0"/>
              <a:t>does not necessarily apply to governmental entities or to municipalities. </a:t>
            </a:r>
            <a:r>
              <a:rPr lang="en-US" dirty="0" smtClean="0"/>
              <a:t> </a:t>
            </a:r>
          </a:p>
          <a:p>
            <a:pPr lvl="1"/>
            <a:r>
              <a:rPr lang="en-US" dirty="0" smtClean="0"/>
              <a:t>Similarly</a:t>
            </a:r>
            <a:r>
              <a:rPr lang="en-US" dirty="0"/>
              <a:t>, guidance at the organizational level does not apply to climate adaptation planning at the regional, national or international levels. </a:t>
            </a:r>
            <a:r>
              <a:rPr lang="en-US" dirty="0" smtClean="0"/>
              <a:t> </a:t>
            </a:r>
          </a:p>
          <a:p>
            <a:pPr lvl="1"/>
            <a:r>
              <a:rPr lang="en-US" dirty="0" smtClean="0"/>
              <a:t>Additionally</a:t>
            </a:r>
            <a:r>
              <a:rPr lang="en-US" dirty="0"/>
              <a:t>, different planning approaches will likely be relevant in urban areas vs. rural areas; and,</a:t>
            </a:r>
            <a:r>
              <a:rPr lang="en-US" dirty="0" smtClean="0"/>
              <a:t> </a:t>
            </a:r>
          </a:p>
          <a:p>
            <a:pPr lvl="1"/>
            <a:r>
              <a:rPr lang="en-US" dirty="0"/>
              <a:t>I</a:t>
            </a:r>
            <a:r>
              <a:rPr lang="en-US" dirty="0" smtClean="0"/>
              <a:t>n </a:t>
            </a:r>
            <a:r>
              <a:rPr lang="en-US" dirty="0"/>
              <a:t>most instances, planning in</a:t>
            </a:r>
            <a:r>
              <a:rPr lang="en-US" dirty="0" smtClean="0"/>
              <a:t> the least </a:t>
            </a:r>
            <a:r>
              <a:rPr lang="en-US" dirty="0"/>
              <a:t>developed countries (</a:t>
            </a:r>
            <a:r>
              <a:rPr lang="en-US" dirty="0" err="1"/>
              <a:t>LDCs</a:t>
            </a:r>
            <a:r>
              <a:rPr lang="en-US" dirty="0"/>
              <a:t>) will not utilize a framework that is more applicable in developed countries.</a:t>
            </a:r>
            <a:r>
              <a:rPr lang="en-US" dirty="0" smtClean="0"/>
              <a:t> </a:t>
            </a:r>
            <a:endParaRPr lang="en-US" dirty="0"/>
          </a:p>
        </p:txBody>
      </p:sp>
    </p:spTree>
    <p:extLst>
      <p:ext uri="{BB962C8B-B14F-4D97-AF65-F5344CB8AC3E}">
        <p14:creationId xmlns:p14="http://schemas.microsoft.com/office/powerpoint/2010/main" val="27469987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383"/>
            <a:ext cx="10668000" cy="864111"/>
          </a:xfrm>
        </p:spPr>
        <p:txBody>
          <a:bodyPr>
            <a:normAutofit/>
          </a:bodyPr>
          <a:lstStyle/>
          <a:p>
            <a:r>
              <a:rPr lang="en-US" dirty="0" smtClean="0"/>
              <a:t> Adaptation Task Force (ATF) Objectives</a:t>
            </a:r>
            <a:endParaRPr lang="en-US" dirty="0"/>
          </a:p>
        </p:txBody>
      </p:sp>
      <p:sp>
        <p:nvSpPr>
          <p:cNvPr id="3" name="Content Placeholder 2"/>
          <p:cNvSpPr>
            <a:spLocks noGrp="1"/>
          </p:cNvSpPr>
          <p:nvPr>
            <p:ph idx="1"/>
          </p:nvPr>
        </p:nvSpPr>
        <p:spPr>
          <a:xfrm>
            <a:off x="987708" y="1417639"/>
            <a:ext cx="10594693" cy="4747450"/>
          </a:xfrm>
        </p:spPr>
        <p:txBody>
          <a:bodyPr>
            <a:normAutofit lnSpcReduction="10000"/>
          </a:bodyPr>
          <a:lstStyle/>
          <a:p>
            <a:r>
              <a:rPr lang="en-US" dirty="0" smtClean="0"/>
              <a:t>Describe the </a:t>
            </a:r>
            <a:r>
              <a:rPr lang="en-US" dirty="0"/>
              <a:t>landscape of adaptation, resilience and related activities (supported with appropriate references) </a:t>
            </a:r>
            <a:endParaRPr lang="en-US" dirty="0" smtClean="0"/>
          </a:p>
          <a:p>
            <a:r>
              <a:rPr lang="en-US" dirty="0" smtClean="0"/>
              <a:t>Identify </a:t>
            </a:r>
            <a:r>
              <a:rPr lang="en-US" dirty="0"/>
              <a:t>potential scopes for adaptation standards and to present such scopes within an overarching </a:t>
            </a:r>
            <a:r>
              <a:rPr lang="en-US" dirty="0" smtClean="0"/>
              <a:t>framework</a:t>
            </a:r>
          </a:p>
          <a:p>
            <a:r>
              <a:rPr lang="en-US" dirty="0" smtClean="0"/>
              <a:t>Recommend </a:t>
            </a:r>
            <a:r>
              <a:rPr lang="en-US" dirty="0"/>
              <a:t>which standards should be priorities in </a:t>
            </a:r>
            <a:r>
              <a:rPr lang="en-US" dirty="0" smtClean="0"/>
              <a:t>form </a:t>
            </a:r>
            <a:r>
              <a:rPr lang="en-US" dirty="0"/>
              <a:t>of a “roadmap” and work programme (such recommendations should include rationale and justification) </a:t>
            </a:r>
            <a:endParaRPr lang="en-US" dirty="0" smtClean="0"/>
          </a:p>
          <a:p>
            <a:r>
              <a:rPr lang="en-US" dirty="0"/>
              <a:t>R</a:t>
            </a:r>
            <a:r>
              <a:rPr lang="en-US" dirty="0" smtClean="0"/>
              <a:t>ecommend </a:t>
            </a:r>
            <a:r>
              <a:rPr lang="en-US" dirty="0"/>
              <a:t>potential ISO committees and stakeholders (e.g</a:t>
            </a:r>
            <a:r>
              <a:rPr lang="en-US" dirty="0" smtClean="0"/>
              <a:t>., </a:t>
            </a:r>
            <a:r>
              <a:rPr lang="en-US" dirty="0"/>
              <a:t>UNFCCC) to </a:t>
            </a:r>
            <a:r>
              <a:rPr lang="en-US" dirty="0" smtClean="0"/>
              <a:t>liaison </a:t>
            </a:r>
            <a:r>
              <a:rPr lang="en-US" dirty="0"/>
              <a:t>and </a:t>
            </a:r>
            <a:r>
              <a:rPr lang="en-US" dirty="0" smtClean="0"/>
              <a:t>engage</a:t>
            </a:r>
          </a:p>
        </p:txBody>
      </p:sp>
    </p:spTree>
    <p:extLst>
      <p:ext uri="{BB962C8B-B14F-4D97-AF65-F5344CB8AC3E}">
        <p14:creationId xmlns:p14="http://schemas.microsoft.com/office/powerpoint/2010/main" val="19516891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128" y="274638"/>
            <a:ext cx="5541272" cy="1143000"/>
          </a:xfrm>
        </p:spPr>
        <p:txBody>
          <a:bodyPr>
            <a:normAutofit fontScale="90000"/>
          </a:bodyPr>
          <a:lstStyle/>
          <a:p>
            <a:r>
              <a:rPr lang="en-US" dirty="0" smtClean="0"/>
              <a:t>External Experts &amp; Stakeholders (ATF)</a:t>
            </a:r>
            <a:endParaRPr lang="en-US" dirty="0"/>
          </a:p>
        </p:txBody>
      </p:sp>
      <p:sp>
        <p:nvSpPr>
          <p:cNvPr id="3" name="Content Placeholder 2"/>
          <p:cNvSpPr>
            <a:spLocks noGrp="1"/>
          </p:cNvSpPr>
          <p:nvPr>
            <p:ph idx="1"/>
          </p:nvPr>
        </p:nvSpPr>
        <p:spPr>
          <a:xfrm>
            <a:off x="762000" y="580160"/>
            <a:ext cx="10668000" cy="6754047"/>
          </a:xfrm>
        </p:spPr>
        <p:txBody>
          <a:bodyPr>
            <a:normAutofit/>
          </a:bodyPr>
          <a:lstStyle/>
          <a:p>
            <a:r>
              <a:rPr lang="en-US" sz="1200" b="1" u="sng" dirty="0" smtClean="0"/>
              <a:t>Ira Feldman, GHGMI (ATF Leader)</a:t>
            </a:r>
          </a:p>
          <a:p>
            <a:r>
              <a:rPr lang="en-US" sz="1200" b="1" u="sng" dirty="0" smtClean="0"/>
              <a:t>Lesley Wilson, BSI (SC7 adaptation liaison to CEN)</a:t>
            </a:r>
          </a:p>
          <a:p>
            <a:r>
              <a:rPr lang="en-US" sz="1200" b="1" u="sng" dirty="0" smtClean="0"/>
              <a:t>Jordan </a:t>
            </a:r>
            <a:r>
              <a:rPr lang="en-US" sz="1200" b="1" u="sng" dirty="0" err="1" smtClean="0"/>
              <a:t>Scantlebury</a:t>
            </a:r>
            <a:r>
              <a:rPr lang="en-US" sz="1200" b="1" u="sng" dirty="0" smtClean="0"/>
              <a:t>, Global Cities, TC 268 (invited)</a:t>
            </a:r>
          </a:p>
          <a:p>
            <a:r>
              <a:rPr lang="en-US" sz="1200" b="1" u="sng" dirty="0" smtClean="0"/>
              <a:t>James </a:t>
            </a:r>
            <a:r>
              <a:rPr lang="en-US" sz="1200" b="1" u="sng" dirty="0" err="1" smtClean="0"/>
              <a:t>Crask</a:t>
            </a:r>
            <a:r>
              <a:rPr lang="en-US" sz="1200" b="1" u="sng" dirty="0" smtClean="0"/>
              <a:t>, PWC, ISO TC 292/WG2 (invited)</a:t>
            </a:r>
          </a:p>
          <a:p>
            <a:r>
              <a:rPr lang="en-US" sz="1200" b="1" u="sng" dirty="0" smtClean="0"/>
              <a:t>David Adamson, BSI, ISO TC 292/WG5 (invited)</a:t>
            </a:r>
          </a:p>
          <a:p>
            <a:r>
              <a:rPr lang="en-US" sz="1200" b="1" u="sng" dirty="0" smtClean="0"/>
              <a:t>Florin </a:t>
            </a:r>
            <a:r>
              <a:rPr lang="en-US" sz="1200" b="1" u="sng" dirty="0" err="1" smtClean="0"/>
              <a:t>Vladu</a:t>
            </a:r>
            <a:r>
              <a:rPr lang="en-US" sz="1200" b="1" u="sng" dirty="0" smtClean="0"/>
              <a:t>, UNFCCC</a:t>
            </a:r>
          </a:p>
          <a:p>
            <a:r>
              <a:rPr lang="en-US" sz="1200" b="1" u="sng" dirty="0" err="1" smtClean="0"/>
              <a:t>Abizou</a:t>
            </a:r>
            <a:r>
              <a:rPr lang="en-US" sz="1200" b="1" u="sng" dirty="0" smtClean="0"/>
              <a:t> </a:t>
            </a:r>
            <a:r>
              <a:rPr lang="en-US" sz="1200" b="1" u="sng" dirty="0" err="1" smtClean="0"/>
              <a:t>Tchinguilou</a:t>
            </a:r>
            <a:r>
              <a:rPr lang="en-US" sz="1200" b="1" u="sng" dirty="0" smtClean="0"/>
              <a:t>, LDC Expert Group (LEG) (invited, pending LEG designee)</a:t>
            </a:r>
          </a:p>
          <a:p>
            <a:r>
              <a:rPr lang="en-US" sz="1200" b="1" u="sng" dirty="0" err="1" smtClean="0"/>
              <a:t>Quamrul</a:t>
            </a:r>
            <a:r>
              <a:rPr lang="en-US" sz="1200" b="1" u="sng" dirty="0" smtClean="0"/>
              <a:t> </a:t>
            </a:r>
            <a:r>
              <a:rPr lang="en-US" sz="1200" b="1" u="sng" dirty="0" err="1" smtClean="0"/>
              <a:t>Chowdury</a:t>
            </a:r>
            <a:r>
              <a:rPr lang="en-US" sz="1200" b="1" u="sng" dirty="0" smtClean="0"/>
              <a:t>, Lead LDC negotiator</a:t>
            </a:r>
          </a:p>
          <a:p>
            <a:r>
              <a:rPr lang="en-US" sz="1200" b="1" u="sng" dirty="0" smtClean="0"/>
              <a:t>Richard </a:t>
            </a:r>
            <a:r>
              <a:rPr lang="en-US" sz="1200" b="1" u="sng" dirty="0" err="1" smtClean="0"/>
              <a:t>Munang</a:t>
            </a:r>
            <a:r>
              <a:rPr lang="en-US" sz="1200" b="1" u="sng" dirty="0" smtClean="0"/>
              <a:t>, UNEP Africa</a:t>
            </a:r>
          </a:p>
          <a:p>
            <a:r>
              <a:rPr lang="en-US" sz="1200" b="1" u="sng" dirty="0" err="1" smtClean="0"/>
              <a:t>Rohini</a:t>
            </a:r>
            <a:r>
              <a:rPr lang="en-US" sz="1200" b="1" u="sng" dirty="0" smtClean="0"/>
              <a:t> </a:t>
            </a:r>
            <a:r>
              <a:rPr lang="en-US" sz="1200" b="1" u="sng" dirty="0" err="1" smtClean="0"/>
              <a:t>Kohli</a:t>
            </a:r>
            <a:r>
              <a:rPr lang="en-US" sz="1200" b="1" u="sng" dirty="0" smtClean="0"/>
              <a:t>, UNDP</a:t>
            </a:r>
          </a:p>
          <a:p>
            <a:r>
              <a:rPr lang="en-US" sz="1200" b="1" u="sng" dirty="0" smtClean="0"/>
              <a:t>Lola Vallejo, OECD (invited)</a:t>
            </a:r>
          </a:p>
          <a:p>
            <a:r>
              <a:rPr lang="en-US" sz="1200" b="1" u="sng" dirty="0" smtClean="0"/>
              <a:t>Dennis </a:t>
            </a:r>
            <a:r>
              <a:rPr lang="en-US" sz="1200" b="1" u="sng" dirty="0" err="1" smtClean="0"/>
              <a:t>Bours</a:t>
            </a:r>
            <a:r>
              <a:rPr lang="en-US" sz="1200" b="1" u="sng" dirty="0" smtClean="0"/>
              <a:t>, GEF Independent Evaluation Office</a:t>
            </a:r>
          </a:p>
          <a:p>
            <a:r>
              <a:rPr lang="en-US" sz="1200" b="1" u="sng" dirty="0" err="1" smtClean="0"/>
              <a:t>Mikko</a:t>
            </a:r>
            <a:r>
              <a:rPr lang="en-US" sz="1200" b="1" u="sng" dirty="0" smtClean="0"/>
              <a:t> </a:t>
            </a:r>
            <a:r>
              <a:rPr lang="en-US" sz="1200" b="1" u="sng" dirty="0" err="1" smtClean="0"/>
              <a:t>Ollikainen</a:t>
            </a:r>
            <a:r>
              <a:rPr lang="en-US" sz="1200" b="1" u="sng" dirty="0" smtClean="0"/>
              <a:t>, Adaptation Fund</a:t>
            </a:r>
          </a:p>
          <a:p>
            <a:r>
              <a:rPr lang="en-US" sz="1200" b="1" u="sng" dirty="0" err="1" smtClean="0"/>
              <a:t>Kanta</a:t>
            </a:r>
            <a:r>
              <a:rPr lang="en-US" sz="1200" b="1" u="sng" dirty="0" smtClean="0"/>
              <a:t> </a:t>
            </a:r>
            <a:r>
              <a:rPr lang="en-US" sz="1200" b="1" u="sng" dirty="0" err="1" smtClean="0"/>
              <a:t>Kumari</a:t>
            </a:r>
            <a:r>
              <a:rPr lang="en-US" sz="1200" b="1" u="sng" dirty="0" smtClean="0"/>
              <a:t> </a:t>
            </a:r>
            <a:r>
              <a:rPr lang="en-US" sz="1200" b="1" u="sng" dirty="0" err="1" smtClean="0"/>
              <a:t>Rigaud</a:t>
            </a:r>
            <a:r>
              <a:rPr lang="en-US" sz="1200" b="1" u="sng" dirty="0" smtClean="0"/>
              <a:t>, World Bank</a:t>
            </a:r>
          </a:p>
          <a:p>
            <a:r>
              <a:rPr lang="en-US" sz="1200" b="1" u="sng" dirty="0" err="1" smtClean="0"/>
              <a:t>Cinzia</a:t>
            </a:r>
            <a:r>
              <a:rPr lang="en-US" sz="1200" b="1" u="sng" dirty="0" smtClean="0"/>
              <a:t> </a:t>
            </a:r>
            <a:r>
              <a:rPr lang="en-US" sz="1200" b="1" u="sng" dirty="0" err="1" smtClean="0"/>
              <a:t>Losenno</a:t>
            </a:r>
            <a:r>
              <a:rPr lang="en-US" sz="1200" b="1" u="sng" dirty="0" smtClean="0"/>
              <a:t>, ADB (for MDB network) and Craig Davies, EBRD</a:t>
            </a:r>
          </a:p>
          <a:p>
            <a:r>
              <a:rPr lang="en-US" sz="1200" b="1" u="sng" dirty="0" smtClean="0"/>
              <a:t>Barbara Buchner, CPI/The Global Innovation Lab for Climate Finance</a:t>
            </a:r>
          </a:p>
          <a:p>
            <a:r>
              <a:rPr lang="en-US" sz="1200" b="1" u="sng" dirty="0" smtClean="0"/>
              <a:t>Alessandra </a:t>
            </a:r>
            <a:r>
              <a:rPr lang="en-US" sz="1200" b="1" u="sng" dirty="0" err="1" smtClean="0"/>
              <a:t>Sgobbi</a:t>
            </a:r>
            <a:r>
              <a:rPr lang="en-US" sz="1200" b="1" u="sng" dirty="0" smtClean="0"/>
              <a:t>, European Commission, Directorate-General for Climate Action (invited)</a:t>
            </a:r>
          </a:p>
          <a:p>
            <a:r>
              <a:rPr lang="en-US" sz="1200" b="1" u="sng" dirty="0" smtClean="0"/>
              <a:t>Joel </a:t>
            </a:r>
            <a:r>
              <a:rPr lang="en-US" sz="1200" b="1" u="sng" dirty="0" err="1" smtClean="0"/>
              <a:t>Scheraga</a:t>
            </a:r>
            <a:r>
              <a:rPr lang="en-US" sz="1200" b="1" u="sng" dirty="0" smtClean="0"/>
              <a:t>, US EPA</a:t>
            </a:r>
          </a:p>
          <a:p>
            <a:r>
              <a:rPr lang="en-US" sz="1200" b="1" u="sng" dirty="0" smtClean="0"/>
              <a:t>Nick </a:t>
            </a:r>
            <a:r>
              <a:rPr lang="en-US" sz="1200" b="1" u="sng" dirty="0" err="1" smtClean="0"/>
              <a:t>Xenos</a:t>
            </a:r>
            <a:r>
              <a:rPr lang="en-US" sz="1200" b="1" u="sng" dirty="0" smtClean="0"/>
              <a:t> </a:t>
            </a:r>
            <a:r>
              <a:rPr lang="en-US" sz="1200" b="1" u="sng" dirty="0" err="1" smtClean="0"/>
              <a:t>NRCan</a:t>
            </a:r>
            <a:r>
              <a:rPr lang="en-US" sz="1200" b="1" u="sng" dirty="0" smtClean="0"/>
              <a:t> (Pamela </a:t>
            </a:r>
            <a:r>
              <a:rPr lang="en-US" sz="1200" b="1" u="sng" dirty="0" err="1" smtClean="0"/>
              <a:t>Kertland</a:t>
            </a:r>
            <a:r>
              <a:rPr lang="en-US" sz="1200" b="1" u="sng" dirty="0" smtClean="0"/>
              <a:t>, alternate)</a:t>
            </a:r>
          </a:p>
          <a:p>
            <a:r>
              <a:rPr lang="en-US" sz="1200" b="1" u="sng" dirty="0" smtClean="0"/>
              <a:t>Sven </a:t>
            </a:r>
            <a:r>
              <a:rPr lang="en-US" sz="1200" b="1" u="sng" dirty="0" err="1" smtClean="0"/>
              <a:t>Harmeling</a:t>
            </a:r>
            <a:r>
              <a:rPr lang="en-US" sz="1200" b="1" u="sng" dirty="0" smtClean="0"/>
              <a:t>, </a:t>
            </a:r>
            <a:r>
              <a:rPr lang="en-US" sz="1200" b="1" u="sng" dirty="0" err="1" smtClean="0"/>
              <a:t>CARERoman</a:t>
            </a:r>
            <a:r>
              <a:rPr lang="en-US" sz="1200" b="1" u="sng" dirty="0" smtClean="0"/>
              <a:t> </a:t>
            </a:r>
            <a:r>
              <a:rPr lang="en-US" sz="1200" b="1" u="sng" dirty="0" err="1" smtClean="0"/>
              <a:t>Roehrle</a:t>
            </a:r>
            <a:r>
              <a:rPr lang="en-US" sz="1200" b="1" u="sng" dirty="0" smtClean="0"/>
              <a:t> and Julia Olivier, GIZ</a:t>
            </a:r>
          </a:p>
          <a:p>
            <a:r>
              <a:rPr lang="en-US" sz="1200" b="1" u="sng" dirty="0" smtClean="0"/>
              <a:t>Anne </a:t>
            </a:r>
            <a:r>
              <a:rPr lang="en-US" sz="1200" b="1" u="sng" dirty="0" err="1" smtClean="0"/>
              <a:t>Hammill</a:t>
            </a:r>
            <a:r>
              <a:rPr lang="en-US" sz="1200" b="1" u="sng" dirty="0" smtClean="0"/>
              <a:t> and Jo-Ellen Parry, IISD</a:t>
            </a:r>
          </a:p>
          <a:p>
            <a:r>
              <a:rPr lang="en-US" sz="1200" b="1" u="sng" dirty="0" err="1" smtClean="0"/>
              <a:t>Yunus</a:t>
            </a:r>
            <a:r>
              <a:rPr lang="en-US" sz="1200" b="1" u="sng" dirty="0" smtClean="0"/>
              <a:t> </a:t>
            </a:r>
            <a:r>
              <a:rPr lang="en-US" sz="1200" b="1" u="sng" dirty="0" err="1" smtClean="0"/>
              <a:t>Arikan</a:t>
            </a:r>
            <a:r>
              <a:rPr lang="en-US" sz="1200" b="1" u="sng" dirty="0" smtClean="0"/>
              <a:t>, ICLEI (invited, alternate to be designated)</a:t>
            </a:r>
          </a:p>
          <a:p>
            <a:r>
              <a:rPr lang="en-US" sz="1200" b="1" u="sng" dirty="0" smtClean="0"/>
              <a:t>Joyce Coffee, ND-GAIN</a:t>
            </a:r>
          </a:p>
          <a:p>
            <a:r>
              <a:rPr lang="en-US" sz="1200" b="1" u="sng" dirty="0" smtClean="0"/>
              <a:t>Marcus </a:t>
            </a:r>
            <a:r>
              <a:rPr lang="en-US" sz="1200" b="1" u="sng" dirty="0" err="1" smtClean="0"/>
              <a:t>Moench</a:t>
            </a:r>
            <a:r>
              <a:rPr lang="en-US" sz="1200" b="1" u="sng" dirty="0" smtClean="0"/>
              <a:t>, ISET (Kenneth </a:t>
            </a:r>
            <a:r>
              <a:rPr lang="en-US" sz="1200" b="1" u="sng" dirty="0" err="1" smtClean="0"/>
              <a:t>MacClune</a:t>
            </a:r>
            <a:r>
              <a:rPr lang="en-US" sz="1200" b="1" u="sng" dirty="0" smtClean="0"/>
              <a:t>, alternate)</a:t>
            </a:r>
          </a:p>
          <a:p>
            <a:r>
              <a:rPr lang="en-US" sz="1200" b="1" u="sng" dirty="0" smtClean="0"/>
              <a:t>Bjorn </a:t>
            </a:r>
            <a:r>
              <a:rPr lang="en-US" sz="1200" b="1" u="sng" dirty="0" err="1" smtClean="0"/>
              <a:t>Bedsted</a:t>
            </a:r>
            <a:r>
              <a:rPr lang="en-US" sz="1200" b="1" u="sng" dirty="0" smtClean="0"/>
              <a:t>, </a:t>
            </a:r>
            <a:r>
              <a:rPr lang="en-US" sz="1200" b="1" u="sng" dirty="0" err="1" smtClean="0"/>
              <a:t>WWViews</a:t>
            </a:r>
            <a:r>
              <a:rPr lang="en-US" sz="1200" b="1" u="sng" dirty="0" smtClean="0"/>
              <a:t> (invited))</a:t>
            </a:r>
          </a:p>
          <a:p>
            <a:r>
              <a:rPr lang="en-US" sz="1200" b="1" u="sng" dirty="0" smtClean="0"/>
              <a:t>Festus </a:t>
            </a:r>
            <a:r>
              <a:rPr lang="en-US" sz="1200" b="1" u="sng" dirty="0" err="1" smtClean="0"/>
              <a:t>Luboyera</a:t>
            </a:r>
            <a:r>
              <a:rPr lang="en-US" sz="1200" b="1" u="sng" dirty="0" smtClean="0"/>
              <a:t>, Uganda National Meteorological Authority</a:t>
            </a:r>
          </a:p>
          <a:p>
            <a:r>
              <a:rPr lang="en-US" sz="1200" b="1" u="sng" dirty="0" smtClean="0"/>
              <a:t>Prof. </a:t>
            </a:r>
            <a:r>
              <a:rPr lang="en-US" sz="1200" b="1" u="sng" dirty="0" err="1" smtClean="0"/>
              <a:t>Rizaldi</a:t>
            </a:r>
            <a:r>
              <a:rPr lang="en-US" sz="1200" b="1" u="sng" dirty="0" smtClean="0"/>
              <a:t> Boer, Bogor Agricultural University, Indonesia</a:t>
            </a:r>
          </a:p>
          <a:p>
            <a:r>
              <a:rPr lang="en-US" sz="1200" b="1" u="sng" dirty="0" smtClean="0"/>
              <a:t>Emerson </a:t>
            </a:r>
            <a:r>
              <a:rPr lang="en-US" sz="1200" b="1" u="sng" dirty="0" err="1" smtClean="0"/>
              <a:t>Resende</a:t>
            </a:r>
            <a:r>
              <a:rPr lang="en-US" sz="1200" b="1" u="sng" dirty="0" smtClean="0"/>
              <a:t>, </a:t>
            </a:r>
            <a:r>
              <a:rPr lang="en-US" sz="1200" b="1" u="sng" dirty="0" err="1" smtClean="0"/>
              <a:t>Carelli</a:t>
            </a:r>
            <a:r>
              <a:rPr lang="en-US" sz="1200" b="1" u="sng" dirty="0" smtClean="0"/>
              <a:t> Brazil</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priority sectors for </a:t>
            </a:r>
            <a:r>
              <a:rPr lang="en-US" b="1" dirty="0" smtClean="0"/>
              <a:t>implementation</a:t>
            </a:r>
            <a:r>
              <a:rPr lang="en-US" dirty="0" smtClean="0"/>
              <a:t> guidance?</a:t>
            </a:r>
            <a:endParaRPr lang="en-US" dirty="0"/>
          </a:p>
        </p:txBody>
      </p:sp>
      <p:sp>
        <p:nvSpPr>
          <p:cNvPr id="3" name="Content Placeholder 2"/>
          <p:cNvSpPr>
            <a:spLocks noGrp="1"/>
          </p:cNvSpPr>
          <p:nvPr>
            <p:ph idx="1"/>
          </p:nvPr>
        </p:nvSpPr>
        <p:spPr/>
        <p:txBody>
          <a:bodyPr>
            <a:normAutofit/>
          </a:bodyPr>
          <a:lstStyle/>
          <a:p>
            <a:r>
              <a:rPr lang="en-US" sz="2800" i="1" dirty="0" smtClean="0"/>
              <a:t>Note </a:t>
            </a:r>
            <a:r>
              <a:rPr lang="en-US" sz="2800" i="1" dirty="0"/>
              <a:t>"sectors" can be defined by economic/industry or otherwise such as community, coastal, etc</a:t>
            </a:r>
            <a:r>
              <a:rPr lang="en-US" i="1" dirty="0"/>
              <a:t>.</a:t>
            </a:r>
            <a:r>
              <a:rPr lang="en-US" i="1" dirty="0" smtClean="0"/>
              <a:t> </a:t>
            </a:r>
            <a:r>
              <a:rPr lang="en-US" dirty="0" smtClean="0"/>
              <a:t>		</a:t>
            </a:r>
            <a:endParaRPr lang="en-US" dirty="0"/>
          </a:p>
          <a:p>
            <a:r>
              <a:rPr lang="en-US" dirty="0"/>
              <a:t>Water infrastructure </a:t>
            </a:r>
            <a:r>
              <a:rPr lang="en-US" dirty="0" smtClean="0"/>
              <a:t>				87.3</a:t>
            </a:r>
            <a:r>
              <a:rPr lang="en-US" dirty="0"/>
              <a:t>% </a:t>
            </a:r>
            <a:r>
              <a:rPr lang="en-US" dirty="0" smtClean="0"/>
              <a:t>	</a:t>
            </a:r>
          </a:p>
          <a:p>
            <a:r>
              <a:rPr lang="en-US" dirty="0" smtClean="0"/>
              <a:t>Food </a:t>
            </a:r>
            <a:r>
              <a:rPr lang="en-US" dirty="0"/>
              <a:t>and agriculture 		</a:t>
            </a:r>
            <a:r>
              <a:rPr lang="en-US" dirty="0" smtClean="0"/>
              <a:t>		74.5</a:t>
            </a:r>
            <a:r>
              <a:rPr lang="en-US" dirty="0"/>
              <a:t>% </a:t>
            </a:r>
            <a:r>
              <a:rPr lang="en-US" dirty="0" smtClean="0"/>
              <a:t>	</a:t>
            </a:r>
          </a:p>
          <a:p>
            <a:r>
              <a:rPr lang="en-US" dirty="0" smtClean="0"/>
              <a:t>Energy infrastructure 				70.9% 	 </a:t>
            </a:r>
          </a:p>
          <a:p>
            <a:r>
              <a:rPr lang="en-US" dirty="0" smtClean="0"/>
              <a:t>Transportation infrastructure	70.9%</a:t>
            </a:r>
            <a:endParaRPr lang="en-US" dirty="0"/>
          </a:p>
          <a:p>
            <a:r>
              <a:rPr lang="en-US" dirty="0" smtClean="0"/>
              <a:t>Other </a:t>
            </a:r>
            <a:r>
              <a:rPr lang="en-US" dirty="0"/>
              <a:t>(please specify) </a:t>
            </a:r>
            <a:r>
              <a:rPr lang="en-US" dirty="0" smtClean="0"/>
              <a:t>				63.6</a:t>
            </a:r>
            <a:r>
              <a:rPr lang="en-US" dirty="0"/>
              <a:t>% </a:t>
            </a:r>
            <a:r>
              <a:rPr lang="en-US" dirty="0" smtClean="0"/>
              <a:t>		</a:t>
            </a:r>
            <a:endParaRPr lang="en-US" dirty="0"/>
          </a:p>
          <a:p>
            <a:endParaRPr lang="en-US" dirty="0"/>
          </a:p>
        </p:txBody>
      </p:sp>
    </p:spTree>
    <p:extLst>
      <p:ext uri="{BB962C8B-B14F-4D97-AF65-F5344CB8AC3E}">
        <p14:creationId xmlns:p14="http://schemas.microsoft.com/office/powerpoint/2010/main" val="38545208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385"/>
            <a:ext cx="10668000" cy="864111"/>
          </a:xfrm>
        </p:spPr>
        <p:txBody>
          <a:bodyPr/>
          <a:lstStyle/>
          <a:p>
            <a:r>
              <a:rPr lang="en-CA" dirty="0" smtClean="0"/>
              <a:t>Priorities for adaptation standards</a:t>
            </a:r>
            <a:endParaRPr lang="en-CA" dirty="0"/>
          </a:p>
        </p:txBody>
      </p:sp>
      <p:graphicFrame>
        <p:nvGraphicFramePr>
          <p:cNvPr id="4" name="Table 3"/>
          <p:cNvGraphicFramePr>
            <a:graphicFrameLocks noGrp="1"/>
          </p:cNvGraphicFramePr>
          <p:nvPr>
            <p:extLst/>
          </p:nvPr>
        </p:nvGraphicFramePr>
        <p:xfrm>
          <a:off x="805133" y="1561381"/>
          <a:ext cx="10225176" cy="4606504"/>
        </p:xfrm>
        <a:graphic>
          <a:graphicData uri="http://schemas.openxmlformats.org/drawingml/2006/table">
            <a:tbl>
              <a:tblPr firstRow="1" firstCol="1" bandRow="1">
                <a:tableStyleId>{5C22544A-7EE6-4342-B048-85BDC9FD1C3A}</a:tableStyleId>
              </a:tblPr>
              <a:tblGrid>
                <a:gridCol w="4100829"/>
                <a:gridCol w="2041449"/>
                <a:gridCol w="2041449"/>
                <a:gridCol w="2041449"/>
              </a:tblGrid>
              <a:tr h="418774">
                <a:tc>
                  <a:txBody>
                    <a:bodyPr/>
                    <a:lstStyle/>
                    <a:p>
                      <a:pPr algn="ctr">
                        <a:lnSpc>
                          <a:spcPct val="100000"/>
                        </a:lnSpc>
                        <a:spcAft>
                          <a:spcPts val="0"/>
                        </a:spcAft>
                        <a:tabLst>
                          <a:tab pos="270510" algn="l"/>
                          <a:tab pos="540385" algn="l"/>
                          <a:tab pos="810260" algn="l"/>
                          <a:tab pos="2700655" algn="l"/>
                          <a:tab pos="457200" algn="l"/>
                        </a:tabLst>
                      </a:pPr>
                      <a:r>
                        <a:rPr lang="en-US" sz="2000" dirty="0">
                          <a:effectLst/>
                        </a:rPr>
                        <a:t>Adaptation Topic</a:t>
                      </a:r>
                      <a:endParaRPr lang="en-CA" sz="20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solidFill>
                      <a:srgbClr val="FF0000"/>
                    </a:solidFill>
                  </a:tcPr>
                </a:tc>
                <a:tc>
                  <a:txBody>
                    <a:bodyPr/>
                    <a:lstStyle/>
                    <a:p>
                      <a:pPr algn="ctr">
                        <a:lnSpc>
                          <a:spcPct val="100000"/>
                        </a:lnSpc>
                        <a:spcAft>
                          <a:spcPts val="0"/>
                        </a:spcAft>
                        <a:tabLst>
                          <a:tab pos="270510" algn="l"/>
                          <a:tab pos="540385" algn="l"/>
                          <a:tab pos="810260" algn="l"/>
                          <a:tab pos="2700655" algn="l"/>
                          <a:tab pos="457200" algn="l"/>
                        </a:tabLst>
                      </a:pPr>
                      <a:r>
                        <a:rPr lang="en-US" sz="2000">
                          <a:effectLst/>
                        </a:rPr>
                        <a:t>High</a:t>
                      </a:r>
                      <a:endParaRPr lang="en-CA" sz="20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solidFill>
                      <a:srgbClr val="FF0000"/>
                    </a:solidFill>
                  </a:tcPr>
                </a:tc>
                <a:tc>
                  <a:txBody>
                    <a:bodyPr/>
                    <a:lstStyle/>
                    <a:p>
                      <a:pPr algn="ctr">
                        <a:lnSpc>
                          <a:spcPct val="100000"/>
                        </a:lnSpc>
                        <a:spcAft>
                          <a:spcPts val="0"/>
                        </a:spcAft>
                        <a:tabLst>
                          <a:tab pos="270510" algn="l"/>
                          <a:tab pos="540385" algn="l"/>
                          <a:tab pos="810260" algn="l"/>
                          <a:tab pos="2700655" algn="l"/>
                          <a:tab pos="457200" algn="l"/>
                        </a:tabLst>
                      </a:pPr>
                      <a:r>
                        <a:rPr lang="en-US" sz="2000">
                          <a:effectLst/>
                        </a:rPr>
                        <a:t>Medium</a:t>
                      </a:r>
                      <a:endParaRPr lang="en-CA" sz="20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solidFill>
                      <a:srgbClr val="FF0000"/>
                    </a:solidFill>
                  </a:tcPr>
                </a:tc>
                <a:tc>
                  <a:txBody>
                    <a:bodyPr/>
                    <a:lstStyle/>
                    <a:p>
                      <a:pPr algn="ctr">
                        <a:lnSpc>
                          <a:spcPct val="100000"/>
                        </a:lnSpc>
                        <a:spcAft>
                          <a:spcPts val="0"/>
                        </a:spcAft>
                        <a:tabLst>
                          <a:tab pos="270510" algn="l"/>
                          <a:tab pos="540385" algn="l"/>
                          <a:tab pos="810260" algn="l"/>
                          <a:tab pos="2700655" algn="l"/>
                          <a:tab pos="457200" algn="l"/>
                        </a:tabLst>
                      </a:pPr>
                      <a:r>
                        <a:rPr lang="en-US" sz="2000" dirty="0">
                          <a:effectLst/>
                        </a:rPr>
                        <a:t>High + Medium</a:t>
                      </a:r>
                      <a:endParaRPr lang="en-CA" sz="20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solidFill>
                      <a:srgbClr val="FF0000"/>
                    </a:solidFill>
                  </a:tcPr>
                </a:tc>
              </a:tr>
              <a:tr h="837546">
                <a:tc>
                  <a:txBody>
                    <a:bodyPr/>
                    <a:lstStyle/>
                    <a:p>
                      <a:pPr algn="ctr">
                        <a:lnSpc>
                          <a:spcPct val="100000"/>
                        </a:lnSpc>
                        <a:spcAft>
                          <a:spcPts val="0"/>
                        </a:spcAft>
                        <a:tabLst>
                          <a:tab pos="270510" algn="l"/>
                          <a:tab pos="540385" algn="l"/>
                          <a:tab pos="810260" algn="l"/>
                          <a:tab pos="2700655" algn="l"/>
                          <a:tab pos="457200" algn="l"/>
                        </a:tabLst>
                      </a:pPr>
                      <a:r>
                        <a:rPr lang="en-US" sz="2000" dirty="0">
                          <a:effectLst/>
                        </a:rPr>
                        <a:t>Vulnerability impact </a:t>
                      </a:r>
                      <a:r>
                        <a:rPr lang="en-US" sz="2000" dirty="0" smtClean="0">
                          <a:effectLst/>
                        </a:rPr>
                        <a:t>assessment</a:t>
                      </a:r>
                      <a:endParaRPr lang="en-CA" sz="2000" dirty="0">
                        <a:effectLst/>
                      </a:endParaRPr>
                    </a:p>
                  </a:txBody>
                  <a:tcPr marT="0" marB="0" anchor="ctr">
                    <a:solidFill>
                      <a:srgbClr val="FF0000"/>
                    </a:solidFill>
                  </a:tcPr>
                </a:tc>
                <a:tc>
                  <a:txBody>
                    <a:bodyPr/>
                    <a:lstStyle/>
                    <a:p>
                      <a:pPr algn="ctr">
                        <a:lnSpc>
                          <a:spcPct val="100000"/>
                        </a:lnSpc>
                        <a:spcAft>
                          <a:spcPts val="0"/>
                        </a:spcAft>
                        <a:tabLst>
                          <a:tab pos="270510" algn="l"/>
                          <a:tab pos="540385" algn="l"/>
                          <a:tab pos="810260" algn="l"/>
                          <a:tab pos="2700655" algn="l"/>
                          <a:tab pos="457200" algn="l"/>
                        </a:tabLst>
                      </a:pPr>
                      <a:r>
                        <a:rPr lang="en-US" sz="2800" dirty="0">
                          <a:effectLst/>
                        </a:rPr>
                        <a:t>83%</a:t>
                      </a:r>
                      <a:endParaRPr lang="en-CA" sz="28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dirty="0">
                          <a:effectLst/>
                        </a:rPr>
                        <a:t>9%</a:t>
                      </a:r>
                      <a:endParaRPr lang="en-CA" sz="28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a:effectLst/>
                        </a:rPr>
                        <a:t>91%</a:t>
                      </a:r>
                      <a:endParaRPr lang="en-CA" sz="28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r>
              <a:tr h="837546">
                <a:tc>
                  <a:txBody>
                    <a:bodyPr/>
                    <a:lstStyle/>
                    <a:p>
                      <a:pPr algn="ctr">
                        <a:lnSpc>
                          <a:spcPct val="100000"/>
                        </a:lnSpc>
                        <a:spcAft>
                          <a:spcPts val="0"/>
                        </a:spcAft>
                        <a:tabLst>
                          <a:tab pos="270510" algn="l"/>
                          <a:tab pos="540385" algn="l"/>
                          <a:tab pos="810260" algn="l"/>
                          <a:tab pos="2700655" algn="l"/>
                          <a:tab pos="457200" algn="l"/>
                        </a:tabLst>
                      </a:pPr>
                      <a:r>
                        <a:rPr lang="en-US" sz="2000" dirty="0">
                          <a:effectLst/>
                        </a:rPr>
                        <a:t>Adaptation planning – coastal regions</a:t>
                      </a:r>
                      <a:endParaRPr lang="en-CA" sz="20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solidFill>
                      <a:srgbClr val="FF0000"/>
                    </a:solidFill>
                  </a:tcPr>
                </a:tc>
                <a:tc>
                  <a:txBody>
                    <a:bodyPr/>
                    <a:lstStyle/>
                    <a:p>
                      <a:pPr algn="ctr">
                        <a:lnSpc>
                          <a:spcPct val="100000"/>
                        </a:lnSpc>
                        <a:spcAft>
                          <a:spcPts val="0"/>
                        </a:spcAft>
                        <a:tabLst>
                          <a:tab pos="270510" algn="l"/>
                          <a:tab pos="540385" algn="l"/>
                          <a:tab pos="810260" algn="l"/>
                          <a:tab pos="2700655" algn="l"/>
                          <a:tab pos="457200" algn="l"/>
                        </a:tabLst>
                      </a:pPr>
                      <a:r>
                        <a:rPr lang="en-US" sz="2800">
                          <a:effectLst/>
                        </a:rPr>
                        <a:t>64%</a:t>
                      </a:r>
                      <a:endParaRPr lang="en-CA" sz="28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dirty="0">
                          <a:effectLst/>
                        </a:rPr>
                        <a:t>30%</a:t>
                      </a:r>
                      <a:endParaRPr lang="en-CA" sz="28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dirty="0">
                          <a:effectLst/>
                        </a:rPr>
                        <a:t>93%</a:t>
                      </a:r>
                      <a:endParaRPr lang="en-CA" sz="28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r>
              <a:tr h="837546">
                <a:tc>
                  <a:txBody>
                    <a:bodyPr/>
                    <a:lstStyle/>
                    <a:p>
                      <a:pPr algn="ctr">
                        <a:lnSpc>
                          <a:spcPct val="100000"/>
                        </a:lnSpc>
                        <a:spcAft>
                          <a:spcPts val="0"/>
                        </a:spcAft>
                        <a:tabLst>
                          <a:tab pos="270510" algn="l"/>
                          <a:tab pos="540385" algn="l"/>
                          <a:tab pos="810260" algn="l"/>
                          <a:tab pos="2700655" algn="l"/>
                          <a:tab pos="457200" algn="l"/>
                        </a:tabLst>
                      </a:pPr>
                      <a:r>
                        <a:rPr lang="en-US" sz="2000" dirty="0">
                          <a:effectLst/>
                        </a:rPr>
                        <a:t>Adaptation planning – policy, governance, institutions</a:t>
                      </a:r>
                      <a:endParaRPr lang="en-CA" sz="20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solidFill>
                      <a:srgbClr val="FF0000"/>
                    </a:solidFill>
                  </a:tcPr>
                </a:tc>
                <a:tc>
                  <a:txBody>
                    <a:bodyPr/>
                    <a:lstStyle/>
                    <a:p>
                      <a:pPr algn="ctr">
                        <a:lnSpc>
                          <a:spcPct val="100000"/>
                        </a:lnSpc>
                        <a:spcAft>
                          <a:spcPts val="0"/>
                        </a:spcAft>
                        <a:tabLst>
                          <a:tab pos="270510" algn="l"/>
                          <a:tab pos="540385" algn="l"/>
                          <a:tab pos="810260" algn="l"/>
                          <a:tab pos="2700655" algn="l"/>
                          <a:tab pos="457200" algn="l"/>
                        </a:tabLst>
                      </a:pPr>
                      <a:r>
                        <a:rPr lang="en-US" sz="2800">
                          <a:effectLst/>
                        </a:rPr>
                        <a:t>64%</a:t>
                      </a:r>
                      <a:endParaRPr lang="en-CA" sz="28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a:effectLst/>
                        </a:rPr>
                        <a:t>22%</a:t>
                      </a:r>
                      <a:endParaRPr lang="en-CA" sz="28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dirty="0">
                          <a:effectLst/>
                        </a:rPr>
                        <a:t>87%</a:t>
                      </a:r>
                      <a:endParaRPr lang="en-CA" sz="28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r>
              <a:tr h="837546">
                <a:tc>
                  <a:txBody>
                    <a:bodyPr/>
                    <a:lstStyle/>
                    <a:p>
                      <a:pPr algn="ctr">
                        <a:lnSpc>
                          <a:spcPct val="100000"/>
                        </a:lnSpc>
                        <a:spcAft>
                          <a:spcPts val="0"/>
                        </a:spcAft>
                        <a:tabLst>
                          <a:tab pos="270510" algn="l"/>
                          <a:tab pos="540385" algn="l"/>
                          <a:tab pos="810260" algn="l"/>
                          <a:tab pos="2700655" algn="l"/>
                          <a:tab pos="457200" algn="l"/>
                        </a:tabLst>
                      </a:pPr>
                      <a:r>
                        <a:rPr lang="en-US" sz="2000" dirty="0">
                          <a:effectLst/>
                        </a:rPr>
                        <a:t>Adaptation planning – urban context “resilient cities”</a:t>
                      </a:r>
                      <a:endParaRPr lang="en-CA" sz="20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solidFill>
                      <a:srgbClr val="FF0000"/>
                    </a:solidFill>
                  </a:tcPr>
                </a:tc>
                <a:tc>
                  <a:txBody>
                    <a:bodyPr/>
                    <a:lstStyle/>
                    <a:p>
                      <a:pPr algn="ctr">
                        <a:lnSpc>
                          <a:spcPct val="100000"/>
                        </a:lnSpc>
                        <a:spcAft>
                          <a:spcPts val="0"/>
                        </a:spcAft>
                        <a:tabLst>
                          <a:tab pos="270510" algn="l"/>
                          <a:tab pos="540385" algn="l"/>
                          <a:tab pos="810260" algn="l"/>
                          <a:tab pos="2700655" algn="l"/>
                          <a:tab pos="457200" algn="l"/>
                        </a:tabLst>
                      </a:pPr>
                      <a:r>
                        <a:rPr lang="en-US" sz="2800">
                          <a:effectLst/>
                        </a:rPr>
                        <a:t>64%</a:t>
                      </a:r>
                      <a:endParaRPr lang="en-CA" sz="28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a:effectLst/>
                        </a:rPr>
                        <a:t>23%</a:t>
                      </a:r>
                      <a:endParaRPr lang="en-CA" sz="28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dirty="0">
                          <a:effectLst/>
                        </a:rPr>
                        <a:t>86%</a:t>
                      </a:r>
                      <a:endParaRPr lang="en-CA" sz="28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r>
              <a:tr h="837546">
                <a:tc>
                  <a:txBody>
                    <a:bodyPr/>
                    <a:lstStyle/>
                    <a:p>
                      <a:pPr algn="ctr">
                        <a:lnSpc>
                          <a:spcPct val="100000"/>
                        </a:lnSpc>
                        <a:spcAft>
                          <a:spcPts val="0"/>
                        </a:spcAft>
                        <a:tabLst>
                          <a:tab pos="270510" algn="l"/>
                          <a:tab pos="540385" algn="l"/>
                          <a:tab pos="810260" algn="l"/>
                          <a:tab pos="2700655" algn="l"/>
                          <a:tab pos="457200" algn="l"/>
                        </a:tabLst>
                      </a:pPr>
                      <a:r>
                        <a:rPr lang="en-US" sz="2000" dirty="0">
                          <a:effectLst/>
                        </a:rPr>
                        <a:t>Monitoring and evaluation (M&amp;E</a:t>
                      </a:r>
                      <a:r>
                        <a:rPr lang="en-US" sz="2000" dirty="0" smtClean="0">
                          <a:effectLst/>
                        </a:rPr>
                        <a:t>)</a:t>
                      </a:r>
                      <a:r>
                        <a:rPr lang="en-US" sz="2000" dirty="0">
                          <a:effectLst/>
                        </a:rPr>
                        <a:t> </a:t>
                      </a:r>
                      <a:endParaRPr lang="en-CA" sz="20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solidFill>
                      <a:srgbClr val="FF0000"/>
                    </a:solidFill>
                  </a:tcPr>
                </a:tc>
                <a:tc>
                  <a:txBody>
                    <a:bodyPr/>
                    <a:lstStyle/>
                    <a:p>
                      <a:pPr algn="ctr">
                        <a:lnSpc>
                          <a:spcPct val="100000"/>
                        </a:lnSpc>
                        <a:spcAft>
                          <a:spcPts val="0"/>
                        </a:spcAft>
                        <a:tabLst>
                          <a:tab pos="270510" algn="l"/>
                          <a:tab pos="540385" algn="l"/>
                          <a:tab pos="810260" algn="l"/>
                          <a:tab pos="2700655" algn="l"/>
                          <a:tab pos="457200" algn="l"/>
                        </a:tabLst>
                      </a:pPr>
                      <a:r>
                        <a:rPr lang="en-US" sz="2800">
                          <a:effectLst/>
                        </a:rPr>
                        <a:t>62%</a:t>
                      </a:r>
                      <a:endParaRPr lang="en-CA" sz="28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a:effectLst/>
                        </a:rPr>
                        <a:t>29%</a:t>
                      </a:r>
                      <a:endParaRPr lang="en-CA" sz="280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c>
                  <a:txBody>
                    <a:bodyPr/>
                    <a:lstStyle/>
                    <a:p>
                      <a:pPr algn="ctr">
                        <a:lnSpc>
                          <a:spcPct val="100000"/>
                        </a:lnSpc>
                        <a:spcAft>
                          <a:spcPts val="0"/>
                        </a:spcAft>
                        <a:tabLst>
                          <a:tab pos="270510" algn="l"/>
                          <a:tab pos="540385" algn="l"/>
                          <a:tab pos="810260" algn="l"/>
                          <a:tab pos="2700655" algn="l"/>
                          <a:tab pos="457200" algn="l"/>
                        </a:tabLst>
                      </a:pPr>
                      <a:r>
                        <a:rPr lang="en-US" sz="2800" dirty="0">
                          <a:effectLst/>
                        </a:rPr>
                        <a:t>91%</a:t>
                      </a:r>
                      <a:endParaRPr lang="en-CA" sz="2800" dirty="0">
                        <a:solidFill>
                          <a:srgbClr val="0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T="0" marB="0" anchor="ctr"/>
                </a:tc>
              </a:tr>
            </a:tbl>
          </a:graphicData>
        </a:graphic>
      </p:graphicFrame>
    </p:spTree>
    <p:extLst>
      <p:ext uri="{BB962C8B-B14F-4D97-AF65-F5344CB8AC3E}">
        <p14:creationId xmlns:p14="http://schemas.microsoft.com/office/powerpoint/2010/main" val="23056194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468"/>
            <a:ext cx="10668000" cy="864111"/>
          </a:xfrm>
        </p:spPr>
        <p:txBody>
          <a:bodyPr>
            <a:normAutofit fontScale="90000"/>
          </a:bodyPr>
          <a:lstStyle/>
          <a:p>
            <a:r>
              <a:rPr lang="en-US" b="1" dirty="0" smtClean="0"/>
              <a:t>Planning </a:t>
            </a:r>
            <a:r>
              <a:rPr lang="en-US" dirty="0" smtClean="0"/>
              <a:t/>
            </a:r>
            <a:br>
              <a:rPr lang="en-US" dirty="0" smtClean="0"/>
            </a:br>
            <a:r>
              <a:rPr lang="en-US" dirty="0" smtClean="0"/>
              <a:t>in SC7 Draft Strategic Plan</a:t>
            </a:r>
            <a:endParaRPr lang="en-US" dirty="0"/>
          </a:p>
        </p:txBody>
      </p:sp>
      <p:sp>
        <p:nvSpPr>
          <p:cNvPr id="3" name="Content Placeholder 2"/>
          <p:cNvSpPr>
            <a:spLocks noGrp="1"/>
          </p:cNvSpPr>
          <p:nvPr>
            <p:ph idx="1"/>
          </p:nvPr>
        </p:nvSpPr>
        <p:spPr/>
        <p:txBody>
          <a:bodyPr>
            <a:normAutofit/>
          </a:bodyPr>
          <a:lstStyle/>
          <a:p>
            <a:r>
              <a:rPr lang="en-US" dirty="0" smtClean="0"/>
              <a:t>From the </a:t>
            </a:r>
            <a:r>
              <a:rPr lang="en-US" u="sng" dirty="0" smtClean="0"/>
              <a:t>developed country</a:t>
            </a:r>
            <a:r>
              <a:rPr lang="en-US" dirty="0" smtClean="0"/>
              <a:t> perspective, the following topics for adaptation planning standards were prioritized: </a:t>
            </a:r>
          </a:p>
          <a:p>
            <a:pPr lvl="1"/>
            <a:r>
              <a:rPr lang="en-US" i="1" dirty="0" smtClean="0"/>
              <a:t>Adaptation planning — Local/regional — “Green Infrastructure” (principles for use of green infrastructure with gray infrastructure)</a:t>
            </a:r>
          </a:p>
          <a:p>
            <a:pPr lvl="1"/>
            <a:r>
              <a:rPr lang="en-US" i="1" dirty="0" smtClean="0"/>
              <a:t>Adaptation planning – Urban context – resilient cities</a:t>
            </a:r>
          </a:p>
        </p:txBody>
      </p:sp>
    </p:spTree>
    <p:extLst>
      <p:ext uri="{BB962C8B-B14F-4D97-AF65-F5344CB8AC3E}">
        <p14:creationId xmlns:p14="http://schemas.microsoft.com/office/powerpoint/2010/main" val="29732303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0094"/>
            <a:ext cx="10668000" cy="864111"/>
          </a:xfrm>
        </p:spPr>
        <p:txBody>
          <a:bodyPr>
            <a:normAutofit fontScale="90000"/>
          </a:bodyPr>
          <a:lstStyle/>
          <a:p>
            <a:r>
              <a:rPr lang="en-US" b="1" dirty="0" smtClean="0"/>
              <a:t>Planning </a:t>
            </a:r>
            <a:r>
              <a:rPr lang="en-US" dirty="0" smtClean="0"/>
              <a:t/>
            </a:r>
            <a:br>
              <a:rPr lang="en-US" dirty="0" smtClean="0"/>
            </a:br>
            <a:r>
              <a:rPr lang="en-US" dirty="0" smtClean="0"/>
              <a:t>in SC7 Draft Strategic Plan</a:t>
            </a:r>
            <a:endParaRPr lang="en-US" dirty="0"/>
          </a:p>
        </p:txBody>
      </p:sp>
      <p:sp>
        <p:nvSpPr>
          <p:cNvPr id="3" name="Content Placeholder 2"/>
          <p:cNvSpPr>
            <a:spLocks noGrp="1"/>
          </p:cNvSpPr>
          <p:nvPr>
            <p:ph idx="1"/>
          </p:nvPr>
        </p:nvSpPr>
        <p:spPr/>
        <p:txBody>
          <a:bodyPr>
            <a:normAutofit/>
          </a:bodyPr>
          <a:lstStyle/>
          <a:p>
            <a:r>
              <a:rPr lang="en-US" dirty="0" smtClean="0"/>
              <a:t>From the </a:t>
            </a:r>
            <a:r>
              <a:rPr lang="en-US" u="sng" dirty="0" smtClean="0"/>
              <a:t>developing country</a:t>
            </a:r>
            <a:r>
              <a:rPr lang="en-US" dirty="0" smtClean="0"/>
              <a:t> perspective, the following topics for adaptation planning standards were prioritized: </a:t>
            </a:r>
          </a:p>
          <a:p>
            <a:pPr lvl="1"/>
            <a:r>
              <a:rPr lang="en-US" i="1" dirty="0" smtClean="0"/>
              <a:t>Adaptation planning — Urban/rural — “Ecosystem-based Adaptation”</a:t>
            </a:r>
          </a:p>
          <a:p>
            <a:pPr lvl="1"/>
            <a:r>
              <a:rPr lang="en-US" i="1" dirty="0" smtClean="0"/>
              <a:t>Adaptation planning — Coastal regions — Managed retreat and relocation in response to sea level rise </a:t>
            </a:r>
          </a:p>
          <a:p>
            <a:pPr lvl="1"/>
            <a:r>
              <a:rPr lang="en-US" i="1" dirty="0" smtClean="0"/>
              <a:t>Adaptation planning — Structural elements only — </a:t>
            </a:r>
            <a:r>
              <a:rPr lang="en-US" i="1" dirty="0" err="1" smtClean="0"/>
              <a:t>Policy/governance/institutions/stakeholders/knowledge/communication</a:t>
            </a:r>
            <a:r>
              <a:rPr lang="en-US" i="1" dirty="0" smtClean="0"/>
              <a:t> </a:t>
            </a:r>
            <a:endParaRPr lang="en-US" dirty="0" smtClean="0"/>
          </a:p>
        </p:txBody>
      </p:sp>
    </p:spTree>
    <p:extLst>
      <p:ext uri="{BB962C8B-B14F-4D97-AF65-F5344CB8AC3E}">
        <p14:creationId xmlns:p14="http://schemas.microsoft.com/office/powerpoint/2010/main" val="1649846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5108"/>
            <a:ext cx="10668000" cy="864111"/>
          </a:xfrm>
        </p:spPr>
        <p:txBody>
          <a:bodyPr/>
          <a:lstStyle/>
          <a:p>
            <a:r>
              <a:rPr lang="en-CA" dirty="0" smtClean="0"/>
              <a:t>SC7 process timeline</a:t>
            </a:r>
            <a:endParaRPr lang="en-CA" dirty="0"/>
          </a:p>
        </p:txBody>
      </p:sp>
      <p:sp>
        <p:nvSpPr>
          <p:cNvPr id="3" name="Content Placeholder 2"/>
          <p:cNvSpPr>
            <a:spLocks noGrp="1"/>
          </p:cNvSpPr>
          <p:nvPr>
            <p:ph idx="1"/>
          </p:nvPr>
        </p:nvSpPr>
        <p:spPr>
          <a:xfrm>
            <a:off x="609600" y="1119216"/>
            <a:ext cx="10972800" cy="5363388"/>
          </a:xfrm>
        </p:spPr>
        <p:txBody>
          <a:bodyPr>
            <a:normAutofit fontScale="92500" lnSpcReduction="10000"/>
          </a:bodyPr>
          <a:lstStyle/>
          <a:p>
            <a:r>
              <a:rPr lang="en-CA" dirty="0" smtClean="0"/>
              <a:t>2008 SC7 Vision Report – scope includes mitigation &amp; adaptation</a:t>
            </a:r>
          </a:p>
          <a:p>
            <a:r>
              <a:rPr lang="en-CA" dirty="0" smtClean="0"/>
              <a:t>2013 SC7 Adaptation AHG (no report)</a:t>
            </a:r>
          </a:p>
          <a:p>
            <a:r>
              <a:rPr lang="en-CA" dirty="0" smtClean="0"/>
              <a:t>May 2014 SC7 forms Adaptation AHG </a:t>
            </a:r>
          </a:p>
          <a:p>
            <a:r>
              <a:rPr lang="en-CA" dirty="0" smtClean="0"/>
              <a:t>Feb. 2015 SC7 ballot confirms Adaptation in SC7 scope</a:t>
            </a:r>
          </a:p>
          <a:p>
            <a:r>
              <a:rPr lang="en-CA" dirty="0" smtClean="0">
                <a:solidFill>
                  <a:srgbClr val="FF0000"/>
                </a:solidFill>
              </a:rPr>
              <a:t>April 2015 Paris -- SC7 forms adaptation task force (ATF)</a:t>
            </a:r>
          </a:p>
          <a:p>
            <a:r>
              <a:rPr lang="en-CA" dirty="0" smtClean="0">
                <a:solidFill>
                  <a:srgbClr val="FF0000"/>
                </a:solidFill>
              </a:rPr>
              <a:t>June-July 2015 SC7 ATF convenes international experts to develop consensus on a draft “standards roadmap”</a:t>
            </a:r>
          </a:p>
          <a:p>
            <a:r>
              <a:rPr lang="en-CA" dirty="0" smtClean="0">
                <a:solidFill>
                  <a:srgbClr val="FF0000"/>
                </a:solidFill>
              </a:rPr>
              <a:t>Sep. 2015 New Delhi -- SC7 strategic planning to build on “draft strategy”, establish Task Group, and approve topics for NWIP solicitation</a:t>
            </a:r>
          </a:p>
          <a:p>
            <a:r>
              <a:rPr lang="en-CA" dirty="0" smtClean="0">
                <a:solidFill>
                  <a:srgbClr val="FF0000"/>
                </a:solidFill>
              </a:rPr>
              <a:t>Nov. 2015 Communication to National Standards Bodies (</a:t>
            </a:r>
            <a:r>
              <a:rPr lang="en-CA" dirty="0" err="1" smtClean="0">
                <a:solidFill>
                  <a:srgbClr val="FF0000"/>
                </a:solidFill>
              </a:rPr>
              <a:t>NSBs</a:t>
            </a:r>
            <a:r>
              <a:rPr lang="en-CA" dirty="0" smtClean="0">
                <a:solidFill>
                  <a:srgbClr val="FF0000"/>
                </a:solidFill>
              </a:rPr>
              <a:t>)</a:t>
            </a:r>
          </a:p>
          <a:p>
            <a:endParaRPr lang="en-CA" dirty="0"/>
          </a:p>
        </p:txBody>
      </p:sp>
    </p:spTree>
    <p:extLst>
      <p:ext uri="{BB962C8B-B14F-4D97-AF65-F5344CB8AC3E}">
        <p14:creationId xmlns:p14="http://schemas.microsoft.com/office/powerpoint/2010/main" val="19193890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72A97-18C5-48A1-A5B3-5BDE199200C8}"/>
              </a:ext>
            </a:extLst>
          </p:cNvPr>
          <p:cNvSpPr>
            <a:spLocks noGrp="1"/>
          </p:cNvSpPr>
          <p:nvPr>
            <p:ph type="title"/>
          </p:nvPr>
        </p:nvSpPr>
        <p:spPr/>
        <p:txBody>
          <a:bodyPr>
            <a:normAutofit/>
          </a:bodyPr>
          <a:lstStyle/>
          <a:p>
            <a:r>
              <a:rPr lang="en-US" dirty="0"/>
              <a:t>AB 2800 (Quirk):</a:t>
            </a:r>
            <a:br>
              <a:rPr lang="en-US" dirty="0"/>
            </a:br>
            <a:r>
              <a:rPr lang="en-US" dirty="0"/>
              <a:t>Scope of Assessment and Recommendations</a:t>
            </a:r>
          </a:p>
        </p:txBody>
      </p:sp>
      <p:sp>
        <p:nvSpPr>
          <p:cNvPr id="3" name="Content Placeholder 2">
            <a:extLst>
              <a:ext uri="{FF2B5EF4-FFF2-40B4-BE49-F238E27FC236}">
                <a16:creationId xmlns="" xmlns:a16="http://schemas.microsoft.com/office/drawing/2014/main" id="{BB410782-1C35-4622-A704-3D1A2F1CBCF7}"/>
              </a:ext>
            </a:extLst>
          </p:cNvPr>
          <p:cNvSpPr>
            <a:spLocks noGrp="1"/>
          </p:cNvSpPr>
          <p:nvPr>
            <p:ph idx="1"/>
          </p:nvPr>
        </p:nvSpPr>
        <p:spPr>
          <a:xfrm>
            <a:off x="934014" y="2141537"/>
            <a:ext cx="9389583" cy="4351338"/>
          </a:xfrm>
        </p:spPr>
        <p:txBody>
          <a:bodyPr>
            <a:normAutofit/>
          </a:bodyPr>
          <a:lstStyle/>
          <a:p>
            <a:pPr marL="0" indent="0" fontAlgn="base">
              <a:buNone/>
            </a:pPr>
            <a:r>
              <a:rPr lang="en-US" dirty="0"/>
              <a:t>The working group shall consider and investigate, at a minimum, the following issues:</a:t>
            </a:r>
          </a:p>
          <a:p>
            <a:pPr marL="0" indent="0" fontAlgn="base">
              <a:spcAft>
                <a:spcPts val="1200"/>
              </a:spcAft>
              <a:buNone/>
            </a:pPr>
            <a:r>
              <a:rPr lang="en-US" dirty="0"/>
              <a:t>(1) </a:t>
            </a:r>
            <a:r>
              <a:rPr lang="en-US" b="1" dirty="0"/>
              <a:t>informational and institutional barriers </a:t>
            </a:r>
            <a:r>
              <a:rPr lang="en-US" dirty="0"/>
              <a:t>to integrating climate change into infrastructure design.</a:t>
            </a:r>
          </a:p>
          <a:p>
            <a:pPr marL="0" indent="0" fontAlgn="base">
              <a:spcAft>
                <a:spcPts val="1200"/>
              </a:spcAft>
              <a:buNone/>
            </a:pPr>
            <a:r>
              <a:rPr lang="en-US" dirty="0"/>
              <a:t>(2) </a:t>
            </a:r>
            <a:r>
              <a:rPr lang="en-US" b="1" dirty="0"/>
              <a:t>critical information needs </a:t>
            </a:r>
            <a:r>
              <a:rPr lang="en-US" dirty="0"/>
              <a:t>of engineers.</a:t>
            </a:r>
          </a:p>
          <a:p>
            <a:pPr marL="0" indent="0" fontAlgn="base">
              <a:spcAft>
                <a:spcPts val="1200"/>
              </a:spcAft>
              <a:buNone/>
            </a:pPr>
            <a:r>
              <a:rPr lang="en-US" dirty="0"/>
              <a:t>(3) </a:t>
            </a:r>
            <a:r>
              <a:rPr lang="en-US" b="1" dirty="0"/>
              <a:t>selection of appropriate engineering designs </a:t>
            </a:r>
            <a:r>
              <a:rPr lang="en-US" dirty="0"/>
              <a:t>for different climate scenarios.</a:t>
            </a:r>
          </a:p>
          <a:p>
            <a:endParaRPr lang="en-US" dirty="0"/>
          </a:p>
        </p:txBody>
      </p:sp>
      <p:pic>
        <p:nvPicPr>
          <p:cNvPr id="5" name="Picture 4">
            <a:extLst>
              <a:ext uri="{FF2B5EF4-FFF2-40B4-BE49-F238E27FC236}">
                <a16:creationId xmlns="" xmlns:a16="http://schemas.microsoft.com/office/drawing/2014/main" id="{369AC3A8-CACC-4723-95D5-FFCCCA8CB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9641" y="5740835"/>
            <a:ext cx="1682364" cy="1117195"/>
          </a:xfrm>
          <a:prstGeom prst="rect">
            <a:avLst/>
          </a:prstGeom>
        </p:spPr>
      </p:pic>
      <p:pic>
        <p:nvPicPr>
          <p:cNvPr id="6" name="Picture 5">
            <a:extLst>
              <a:ext uri="{FF2B5EF4-FFF2-40B4-BE49-F238E27FC236}">
                <a16:creationId xmlns="" xmlns:a16="http://schemas.microsoft.com/office/drawing/2014/main" id="{CA64C840-0588-4FB8-B5BC-F1A1BF9A9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463" y="3429000"/>
            <a:ext cx="1680539" cy="1282812"/>
          </a:xfrm>
          <a:prstGeom prst="rect">
            <a:avLst/>
          </a:prstGeom>
        </p:spPr>
      </p:pic>
      <p:pic>
        <p:nvPicPr>
          <p:cNvPr id="7" name="Picture 6">
            <a:extLst>
              <a:ext uri="{FF2B5EF4-FFF2-40B4-BE49-F238E27FC236}">
                <a16:creationId xmlns="" xmlns:a16="http://schemas.microsoft.com/office/drawing/2014/main" id="{FE8D9C06-8492-4102-AD11-67BEF2194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7815" y="4690499"/>
            <a:ext cx="1680539" cy="1050337"/>
          </a:xfrm>
          <a:prstGeom prst="rect">
            <a:avLst/>
          </a:prstGeom>
        </p:spPr>
      </p:pic>
      <p:pic>
        <p:nvPicPr>
          <p:cNvPr id="9" name="Picture 8">
            <a:extLst>
              <a:ext uri="{FF2B5EF4-FFF2-40B4-BE49-F238E27FC236}">
                <a16:creationId xmlns="" xmlns:a16="http://schemas.microsoft.com/office/drawing/2014/main" id="{68B63CD4-A37D-44DF-A87A-B03BC022D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5115" y="2633078"/>
            <a:ext cx="1680539" cy="795922"/>
          </a:xfrm>
          <a:prstGeom prst="rect">
            <a:avLst/>
          </a:prstGeom>
        </p:spPr>
      </p:pic>
      <p:pic>
        <p:nvPicPr>
          <p:cNvPr id="11" name="Picture 10">
            <a:extLst>
              <a:ext uri="{FF2B5EF4-FFF2-40B4-BE49-F238E27FC236}">
                <a16:creationId xmlns="" xmlns:a16="http://schemas.microsoft.com/office/drawing/2014/main" id="{6DE6580D-B7BD-4BAA-ABCA-1A6D704EED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9563" y="1646098"/>
            <a:ext cx="2017300" cy="986980"/>
          </a:xfrm>
          <a:prstGeom prst="rect">
            <a:avLst/>
          </a:prstGeom>
        </p:spPr>
      </p:pic>
    </p:spTree>
    <p:extLst>
      <p:ext uri="{BB962C8B-B14F-4D97-AF65-F5344CB8AC3E}">
        <p14:creationId xmlns:p14="http://schemas.microsoft.com/office/powerpoint/2010/main" val="8883115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5108"/>
            <a:ext cx="10668000" cy="864111"/>
          </a:xfrm>
        </p:spPr>
        <p:txBody>
          <a:bodyPr/>
          <a:lstStyle/>
          <a:p>
            <a:r>
              <a:rPr lang="en-CA" dirty="0" smtClean="0"/>
              <a:t>SC7 process timeline</a:t>
            </a:r>
            <a:endParaRPr lang="en-CA" dirty="0"/>
          </a:p>
        </p:txBody>
      </p:sp>
      <p:sp>
        <p:nvSpPr>
          <p:cNvPr id="3" name="Content Placeholder 2"/>
          <p:cNvSpPr>
            <a:spLocks noGrp="1"/>
          </p:cNvSpPr>
          <p:nvPr>
            <p:ph idx="1"/>
          </p:nvPr>
        </p:nvSpPr>
        <p:spPr>
          <a:xfrm>
            <a:off x="609600" y="1119219"/>
            <a:ext cx="10972800" cy="5508915"/>
          </a:xfrm>
        </p:spPr>
        <p:txBody>
          <a:bodyPr>
            <a:normAutofit fontScale="70000" lnSpcReduction="20000"/>
          </a:bodyPr>
          <a:lstStyle/>
          <a:p>
            <a:r>
              <a:rPr lang="en-CA" sz="3429" dirty="0" smtClean="0">
                <a:solidFill>
                  <a:srgbClr val="FF0000"/>
                </a:solidFill>
              </a:rPr>
              <a:t>Dec. 2015 Paris -- COP-21 presentations</a:t>
            </a:r>
          </a:p>
          <a:p>
            <a:r>
              <a:rPr lang="en-CA" sz="3429" dirty="0" smtClean="0">
                <a:solidFill>
                  <a:srgbClr val="FF0000"/>
                </a:solidFill>
              </a:rPr>
              <a:t>March 2016 </a:t>
            </a:r>
            <a:r>
              <a:rPr lang="en-CA" sz="3429" dirty="0" err="1" smtClean="0">
                <a:solidFill>
                  <a:srgbClr val="FF0000"/>
                </a:solidFill>
              </a:rPr>
              <a:t>NWIPs</a:t>
            </a:r>
            <a:r>
              <a:rPr lang="en-CA" sz="3429" dirty="0" smtClean="0">
                <a:solidFill>
                  <a:srgbClr val="FF0000"/>
                </a:solidFill>
              </a:rPr>
              <a:t> received from participating countries; presentation to UNFCCC Adaptation Committee</a:t>
            </a:r>
          </a:p>
          <a:p>
            <a:r>
              <a:rPr lang="en-CA" sz="3429" dirty="0" smtClean="0">
                <a:solidFill>
                  <a:srgbClr val="FF0000"/>
                </a:solidFill>
              </a:rPr>
              <a:t>SC7 Core team and ATF review of </a:t>
            </a:r>
            <a:r>
              <a:rPr lang="en-CA" sz="3429" dirty="0" err="1" smtClean="0">
                <a:solidFill>
                  <a:srgbClr val="FF0000"/>
                </a:solidFill>
              </a:rPr>
              <a:t>NWIPs</a:t>
            </a:r>
            <a:endParaRPr lang="en-CA" sz="3429" dirty="0" smtClean="0">
              <a:solidFill>
                <a:srgbClr val="FF0000"/>
              </a:solidFill>
            </a:endParaRPr>
          </a:p>
          <a:p>
            <a:r>
              <a:rPr lang="en-CA" sz="3429" dirty="0" smtClean="0">
                <a:solidFill>
                  <a:srgbClr val="FF0000"/>
                </a:solidFill>
              </a:rPr>
              <a:t>2016 SC7 meetings in Indonesia and South Korea</a:t>
            </a:r>
          </a:p>
          <a:p>
            <a:r>
              <a:rPr lang="en-CA" sz="3429" dirty="0" err="1" smtClean="0">
                <a:solidFill>
                  <a:srgbClr val="FF0000"/>
                </a:solidFill>
              </a:rPr>
              <a:t>NWIPs</a:t>
            </a:r>
            <a:r>
              <a:rPr lang="en-CA" sz="3429" dirty="0" smtClean="0">
                <a:solidFill>
                  <a:srgbClr val="FF0000"/>
                </a:solidFill>
              </a:rPr>
              <a:t> advanced to TC 207 Chairman’s Advisory Group (CAG)</a:t>
            </a:r>
          </a:p>
          <a:p>
            <a:pPr>
              <a:buNone/>
            </a:pPr>
            <a:endParaRPr lang="en-CA" sz="3429" dirty="0" smtClean="0">
              <a:solidFill>
                <a:srgbClr val="FF0000"/>
              </a:solidFill>
            </a:endParaRPr>
          </a:p>
          <a:p>
            <a:r>
              <a:rPr lang="en-CA" sz="3429" dirty="0" smtClean="0"/>
              <a:t>Current state of play 2018:</a:t>
            </a:r>
          </a:p>
          <a:p>
            <a:pPr lvl="1"/>
            <a:r>
              <a:rPr lang="en-CA" sz="3429" dirty="0" smtClean="0"/>
              <a:t>High-level Framework Standard on Adaptation (WG9)</a:t>
            </a:r>
          </a:p>
          <a:p>
            <a:pPr lvl="1"/>
            <a:r>
              <a:rPr lang="en-CA" sz="3429" dirty="0" smtClean="0"/>
              <a:t>Adaptation Planning for Local Governments</a:t>
            </a:r>
          </a:p>
          <a:p>
            <a:pPr lvl="1"/>
            <a:r>
              <a:rPr lang="en-CA" sz="3429" dirty="0" smtClean="0"/>
              <a:t>Vulnerability Assessment</a:t>
            </a:r>
          </a:p>
          <a:p>
            <a:pPr lvl="1"/>
            <a:r>
              <a:rPr lang="en-CA" sz="3429" dirty="0" smtClean="0"/>
              <a:t>Monitoring &amp; evaluation (M&amp;E)</a:t>
            </a:r>
          </a:p>
          <a:p>
            <a:pPr lvl="1"/>
            <a:r>
              <a:rPr lang="en-CA" sz="3429" dirty="0" smtClean="0"/>
              <a:t>Climate finance (mitigation and adaptation)</a:t>
            </a:r>
          </a:p>
          <a:p>
            <a:pPr lvl="1"/>
            <a:r>
              <a:rPr lang="en-CA" sz="3429" dirty="0" smtClean="0"/>
              <a:t>ISO 14080 – Guidance for standards writers (mitigation and adaptation)</a:t>
            </a:r>
          </a:p>
          <a:p>
            <a:endParaRPr lang="en-CA" dirty="0"/>
          </a:p>
        </p:txBody>
      </p:sp>
    </p:spTree>
    <p:extLst>
      <p:ext uri="{BB962C8B-B14F-4D97-AF65-F5344CB8AC3E}">
        <p14:creationId xmlns:p14="http://schemas.microsoft.com/office/powerpoint/2010/main" val="19193890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951" y="173041"/>
            <a:ext cx="9831048" cy="864111"/>
          </a:xfrm>
        </p:spPr>
        <p:txBody>
          <a:bodyPr>
            <a:normAutofit/>
          </a:bodyPr>
          <a:lstStyle/>
          <a:p>
            <a:r>
              <a:rPr lang="en-CA" dirty="0" smtClean="0"/>
              <a:t>Expected Adaptation NWIPs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3776954"/>
              </p:ext>
            </p:extLst>
          </p:nvPr>
        </p:nvGraphicFramePr>
        <p:xfrm>
          <a:off x="762000" y="1203325"/>
          <a:ext cx="10668000" cy="2763520"/>
        </p:xfrm>
        <a:graphic>
          <a:graphicData uri="http://schemas.openxmlformats.org/drawingml/2006/table">
            <a:tbl>
              <a:tblPr firstRow="1" bandRow="1">
                <a:tableStyleId>{5C22544A-7EE6-4342-B048-85BDC9FD1C3A}</a:tableStyleId>
              </a:tblPr>
              <a:tblGrid>
                <a:gridCol w="5334000"/>
                <a:gridCol w="5334000"/>
              </a:tblGrid>
              <a:tr h="370840">
                <a:tc>
                  <a:txBody>
                    <a:bodyPr/>
                    <a:lstStyle/>
                    <a:p>
                      <a:r>
                        <a:rPr lang="en-CA" dirty="0" smtClean="0"/>
                        <a:t>Adaptation Topic</a:t>
                      </a:r>
                      <a:endParaRPr lang="en-CA" dirty="0"/>
                    </a:p>
                  </a:txBody>
                  <a:tcPr marL="121920" marR="121920">
                    <a:solidFill>
                      <a:srgbClr val="FF0000"/>
                    </a:solidFill>
                  </a:tcPr>
                </a:tc>
                <a:tc>
                  <a:txBody>
                    <a:bodyPr/>
                    <a:lstStyle/>
                    <a:p>
                      <a:r>
                        <a:rPr lang="en-CA" dirty="0" smtClean="0"/>
                        <a:t>Proposers</a:t>
                      </a:r>
                      <a:endParaRPr lang="en-CA" dirty="0"/>
                    </a:p>
                  </a:txBody>
                  <a:tcPr marL="121920" marR="121920">
                    <a:solidFill>
                      <a:srgbClr val="FF0000"/>
                    </a:solidFill>
                  </a:tcPr>
                </a:tc>
              </a:tr>
              <a:tr h="370840">
                <a:tc>
                  <a:txBody>
                    <a:bodyPr/>
                    <a:lstStyle/>
                    <a:p>
                      <a:r>
                        <a:rPr lang="en-CA" dirty="0" smtClean="0"/>
                        <a:t>High-level Framework Standard for Adaptation (ISO</a:t>
                      </a:r>
                      <a:r>
                        <a:rPr lang="en-CA" baseline="0" dirty="0" smtClean="0"/>
                        <a:t> 14090)</a:t>
                      </a:r>
                      <a:endParaRPr lang="en-CA" dirty="0"/>
                    </a:p>
                  </a:txBody>
                  <a:tcPr marL="121920" marR="121920"/>
                </a:tc>
                <a:tc>
                  <a:txBody>
                    <a:bodyPr/>
                    <a:lstStyle/>
                    <a:p>
                      <a:r>
                        <a:rPr lang="en-CA" dirty="0" smtClean="0"/>
                        <a:t>UK</a:t>
                      </a:r>
                      <a:endParaRPr lang="en-CA" dirty="0"/>
                    </a:p>
                  </a:txBody>
                  <a:tcPr marL="121920" marR="121920"/>
                </a:tc>
              </a:tr>
              <a:tr h="370840">
                <a:tc>
                  <a:txBody>
                    <a:bodyPr/>
                    <a:lstStyle/>
                    <a:p>
                      <a:r>
                        <a:rPr lang="en-CA" dirty="0" smtClean="0"/>
                        <a:t>Vulnerability Assessment</a:t>
                      </a:r>
                      <a:endParaRPr lang="en-CA" dirty="0"/>
                    </a:p>
                  </a:txBody>
                  <a:tcPr marL="121920" marR="121920"/>
                </a:tc>
                <a:tc>
                  <a:txBody>
                    <a:bodyPr/>
                    <a:lstStyle/>
                    <a:p>
                      <a:r>
                        <a:rPr lang="en-CA" dirty="0" smtClean="0"/>
                        <a:t>Germany</a:t>
                      </a:r>
                      <a:r>
                        <a:rPr lang="en-CA" baseline="0" dirty="0" smtClean="0"/>
                        <a:t> and</a:t>
                      </a:r>
                      <a:r>
                        <a:rPr lang="en-CA" dirty="0" smtClean="0"/>
                        <a:t> R. of Korea</a:t>
                      </a:r>
                      <a:endParaRPr lang="en-CA" dirty="0"/>
                    </a:p>
                  </a:txBody>
                  <a:tcPr marL="121920" marR="121920"/>
                </a:tc>
              </a:tr>
              <a:tr h="370840">
                <a:tc>
                  <a:txBody>
                    <a:bodyPr/>
                    <a:lstStyle/>
                    <a:p>
                      <a:r>
                        <a:rPr lang="en-CA" dirty="0" smtClean="0"/>
                        <a:t>Adaptation Planning</a:t>
                      </a:r>
                      <a:endParaRPr lang="en-CA" dirty="0"/>
                    </a:p>
                  </a:txBody>
                  <a:tcPr marL="121920" marR="121920"/>
                </a:tc>
                <a:tc>
                  <a:txBody>
                    <a:bodyPr/>
                    <a:lstStyle/>
                    <a:p>
                      <a:r>
                        <a:rPr lang="en-CA" dirty="0" smtClean="0"/>
                        <a:t>Japan and China,</a:t>
                      </a:r>
                      <a:r>
                        <a:rPr lang="en-CA" baseline="0" dirty="0" smtClean="0"/>
                        <a:t> </a:t>
                      </a:r>
                      <a:r>
                        <a:rPr lang="en-CA" dirty="0" smtClean="0"/>
                        <a:t>R. of Korea</a:t>
                      </a:r>
                      <a:endParaRPr lang="en-CA" dirty="0"/>
                    </a:p>
                  </a:txBody>
                  <a:tcPr marL="121920" marR="121920"/>
                </a:tc>
              </a:tr>
              <a:tr h="370840">
                <a:tc>
                  <a:txBody>
                    <a:bodyPr/>
                    <a:lstStyle/>
                    <a:p>
                      <a:r>
                        <a:rPr lang="en-CA" dirty="0" smtClean="0"/>
                        <a:t>Adaptation Implementation</a:t>
                      </a:r>
                      <a:endParaRPr lang="en-CA" dirty="0"/>
                    </a:p>
                  </a:txBody>
                  <a:tcPr marL="121920" marR="121920"/>
                </a:tc>
                <a:tc>
                  <a:txBody>
                    <a:bodyPr/>
                    <a:lstStyle/>
                    <a:p>
                      <a:r>
                        <a:rPr lang="en-CA" dirty="0" smtClean="0"/>
                        <a:t>Sector</a:t>
                      </a:r>
                      <a:r>
                        <a:rPr lang="en-CA" baseline="0" dirty="0" smtClean="0"/>
                        <a:t> specific to be developed later, awaiting CEN activities</a:t>
                      </a:r>
                      <a:endParaRPr lang="en-CA" dirty="0"/>
                    </a:p>
                  </a:txBody>
                  <a:tcPr marL="121920" marR="121920"/>
                </a:tc>
              </a:tr>
              <a:tr h="370840">
                <a:tc>
                  <a:txBody>
                    <a:bodyPr/>
                    <a:lstStyle/>
                    <a:p>
                      <a:r>
                        <a:rPr lang="en-CA" dirty="0" smtClean="0"/>
                        <a:t>Adaptation Monitoring and Evaluation</a:t>
                      </a:r>
                      <a:endParaRPr lang="en-CA" dirty="0"/>
                    </a:p>
                  </a:txBody>
                  <a:tcPr marL="121920" marR="121920"/>
                </a:tc>
                <a:tc>
                  <a:txBody>
                    <a:bodyPr/>
                    <a:lstStyle/>
                    <a:p>
                      <a:r>
                        <a:rPr lang="en-CA" dirty="0" smtClean="0"/>
                        <a:t>Japan and China</a:t>
                      </a:r>
                      <a:endParaRPr lang="en-CA" dirty="0"/>
                    </a:p>
                  </a:txBody>
                  <a:tcPr marL="121920" marR="121920"/>
                </a:tc>
              </a:tr>
            </a:tbl>
          </a:graphicData>
        </a:graphic>
      </p:graphicFrame>
    </p:spTree>
    <p:extLst>
      <p:ext uri="{BB962C8B-B14F-4D97-AF65-F5344CB8AC3E}">
        <p14:creationId xmlns:p14="http://schemas.microsoft.com/office/powerpoint/2010/main" val="10759487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a:t>
            </a:r>
            <a:endParaRPr lang="en-US" dirty="0"/>
          </a:p>
        </p:txBody>
      </p:sp>
      <p:sp>
        <p:nvSpPr>
          <p:cNvPr id="9" name="Content Placeholder 8"/>
          <p:cNvSpPr>
            <a:spLocks noGrp="1"/>
          </p:cNvSpPr>
          <p:nvPr>
            <p:ph idx="1"/>
          </p:nvPr>
        </p:nvSpPr>
        <p:spPr/>
        <p:txBody>
          <a:bodyPr>
            <a:normAutofit/>
          </a:bodyPr>
          <a:lstStyle/>
          <a:p>
            <a:pPr>
              <a:buNone/>
            </a:pPr>
            <a:r>
              <a:rPr lang="en-US" dirty="0" smtClean="0"/>
              <a:t>Ira Feldman</a:t>
            </a:r>
          </a:p>
          <a:p>
            <a:pPr>
              <a:buNone/>
            </a:pPr>
            <a:r>
              <a:rPr lang="en-US" dirty="0" smtClean="0">
                <a:hlinkClick r:id="rId2"/>
              </a:rPr>
              <a:t>ira@greentrack.com</a:t>
            </a:r>
            <a:endParaRPr lang="en-US" dirty="0" smtClean="0"/>
          </a:p>
          <a:p>
            <a:pPr>
              <a:buNone/>
            </a:pPr>
            <a:r>
              <a:rPr lang="en-US" dirty="0" smtClean="0">
                <a:hlinkClick r:id="rId3"/>
              </a:rPr>
              <a:t>www.greentrack.com</a:t>
            </a:r>
            <a:endParaRPr lang="en-US" dirty="0" smtClean="0"/>
          </a:p>
          <a:p>
            <a:pPr>
              <a:buNone/>
            </a:pPr>
            <a:r>
              <a:rPr lang="en-US" dirty="0" smtClean="0"/>
              <a:t>1-202-669-1858</a:t>
            </a:r>
          </a:p>
          <a:p>
            <a:pPr>
              <a:buNone/>
            </a:pPr>
            <a:r>
              <a:rPr lang="en-US" dirty="0" smtClean="0"/>
              <a:t>SKYPE: &lt;</a:t>
            </a:r>
            <a:r>
              <a:rPr lang="en-US" dirty="0" err="1" smtClean="0"/>
              <a:t>irafeldman</a:t>
            </a:r>
            <a:r>
              <a:rPr lang="en-US" dirty="0" smtClean="0"/>
              <a:t>&gt;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DA42978-EF41-4A83-9049-7596CFA3B7C1}"/>
              </a:ext>
            </a:extLst>
          </p:cNvPr>
          <p:cNvSpPr txBox="1"/>
          <p:nvPr/>
        </p:nvSpPr>
        <p:spPr>
          <a:xfrm>
            <a:off x="1316654" y="404019"/>
            <a:ext cx="9910962" cy="1754327"/>
          </a:xfrm>
          <a:prstGeom prst="rect">
            <a:avLst/>
          </a:prstGeom>
          <a:noFill/>
        </p:spPr>
        <p:txBody>
          <a:bodyPr wrap="none" rtlCol="0">
            <a:spAutoFit/>
          </a:bodyPr>
          <a:lstStyle/>
          <a:p>
            <a:pPr algn="ctr"/>
            <a:r>
              <a:rPr lang="en-US" sz="3600" b="1" dirty="0">
                <a:solidFill>
                  <a:srgbClr val="C00000"/>
                </a:solidFill>
              </a:rPr>
              <a:t>Governing Infrastructure: </a:t>
            </a:r>
          </a:p>
          <a:p>
            <a:pPr algn="ctr"/>
            <a:r>
              <a:rPr lang="en-US" sz="3600" b="1" dirty="0">
                <a:solidFill>
                  <a:srgbClr val="C00000"/>
                </a:solidFill>
              </a:rPr>
              <a:t>How Regulations, Standards, Codes and Guidelines </a:t>
            </a:r>
          </a:p>
          <a:p>
            <a:pPr algn="ctr"/>
            <a:r>
              <a:rPr lang="en-US" sz="3600" b="1" dirty="0">
                <a:solidFill>
                  <a:srgbClr val="C00000"/>
                </a:solidFill>
              </a:rPr>
              <a:t>Are Set and Changed</a:t>
            </a:r>
            <a:endParaRPr lang="en-US" sz="3600" dirty="0">
              <a:solidFill>
                <a:srgbClr val="C00000"/>
              </a:solidFill>
            </a:endParaRPr>
          </a:p>
        </p:txBody>
      </p:sp>
      <p:sp>
        <p:nvSpPr>
          <p:cNvPr id="3" name="TextBox 2">
            <a:extLst>
              <a:ext uri="{FF2B5EF4-FFF2-40B4-BE49-F238E27FC236}">
                <a16:creationId xmlns="" xmlns:a16="http://schemas.microsoft.com/office/drawing/2014/main" id="{BE4FDB48-D665-4544-8542-91E79ED3AAEB}"/>
              </a:ext>
            </a:extLst>
          </p:cNvPr>
          <p:cNvSpPr txBox="1"/>
          <p:nvPr/>
        </p:nvSpPr>
        <p:spPr>
          <a:xfrm>
            <a:off x="8213390" y="4881442"/>
            <a:ext cx="3685894" cy="1661993"/>
          </a:xfrm>
          <a:prstGeom prst="rect">
            <a:avLst/>
          </a:prstGeom>
          <a:noFill/>
        </p:spPr>
        <p:txBody>
          <a:bodyPr wrap="none" rtlCol="0">
            <a:spAutoFit/>
          </a:bodyPr>
          <a:lstStyle/>
          <a:p>
            <a:pPr algn="ctr"/>
            <a:r>
              <a:rPr lang="en-US" sz="1700" b="1" dirty="0">
                <a:cs typeface="Arial" panose="020B0604020202020204" pitchFamily="34" charset="0"/>
              </a:rPr>
              <a:t>Ira Feldman</a:t>
            </a:r>
          </a:p>
          <a:p>
            <a:pPr lvl="0" algn="ctr">
              <a:spcBef>
                <a:spcPct val="0"/>
              </a:spcBef>
              <a:defRPr/>
            </a:pPr>
            <a:r>
              <a:rPr lang="en-CA" sz="1700" dirty="0">
                <a:cs typeface="Arial" panose="020B0604020202020204" pitchFamily="34" charset="0"/>
              </a:rPr>
              <a:t>GHGMI  Adaptation Leader</a:t>
            </a:r>
          </a:p>
          <a:p>
            <a:pPr algn="ctr">
              <a:spcBef>
                <a:spcPct val="0"/>
              </a:spcBef>
              <a:defRPr/>
            </a:pPr>
            <a:r>
              <a:rPr lang="en-CA" sz="1700" dirty="0">
                <a:cs typeface="Arial" panose="020B0604020202020204" pitchFamily="34" charset="0"/>
              </a:rPr>
              <a:t>Adaptation Coordinator, ISO</a:t>
            </a:r>
          </a:p>
          <a:p>
            <a:pPr lvl="0" algn="ctr">
              <a:spcBef>
                <a:spcPct val="0"/>
              </a:spcBef>
              <a:defRPr/>
            </a:pPr>
            <a:r>
              <a:rPr lang="en-CA" sz="1700" dirty="0">
                <a:cs typeface="Arial" panose="020B0604020202020204" pitchFamily="34" charset="0"/>
              </a:rPr>
              <a:t>President &amp; Senior Counsel, </a:t>
            </a:r>
          </a:p>
          <a:p>
            <a:pPr lvl="0" algn="ctr">
              <a:spcBef>
                <a:spcPct val="0"/>
              </a:spcBef>
              <a:defRPr/>
            </a:pPr>
            <a:r>
              <a:rPr lang="en-CA" sz="1700" dirty="0">
                <a:cs typeface="Arial" panose="020B0604020202020204" pitchFamily="34" charset="0"/>
              </a:rPr>
              <a:t>   </a:t>
            </a:r>
            <a:r>
              <a:rPr lang="en-CA" sz="1700" dirty="0" err="1">
                <a:cs typeface="Arial" panose="020B0604020202020204" pitchFamily="34" charset="0"/>
              </a:rPr>
              <a:t>Greentrack</a:t>
            </a:r>
            <a:r>
              <a:rPr lang="en-CA" sz="1700" dirty="0">
                <a:cs typeface="Arial" panose="020B0604020202020204" pitchFamily="34" charset="0"/>
              </a:rPr>
              <a:t> Strategies</a:t>
            </a:r>
          </a:p>
          <a:p>
            <a:pPr lvl="0" algn="ctr">
              <a:spcBef>
                <a:spcPct val="0"/>
              </a:spcBef>
              <a:defRPr/>
            </a:pPr>
            <a:r>
              <a:rPr lang="en-CA" sz="1700" dirty="0">
                <a:cs typeface="Arial" panose="020B0604020202020204" pitchFamily="34" charset="0"/>
              </a:rPr>
              <a:t>Founder, Climate Adaptation Scholars™</a:t>
            </a:r>
          </a:p>
        </p:txBody>
      </p:sp>
      <p:pic>
        <p:nvPicPr>
          <p:cNvPr id="7" name="Picture 6">
            <a:extLst>
              <a:ext uri="{FF2B5EF4-FFF2-40B4-BE49-F238E27FC236}">
                <a16:creationId xmlns="" xmlns:a16="http://schemas.microsoft.com/office/drawing/2014/main" id="{BDF879D1-7F89-4EFE-B798-85B9E772E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637" y="2311855"/>
            <a:ext cx="2462428" cy="2462428"/>
          </a:xfrm>
          <a:prstGeom prst="rect">
            <a:avLst/>
          </a:prstGeom>
          <a:ln>
            <a:solidFill>
              <a:srgbClr val="4F81BD"/>
            </a:solidFill>
          </a:ln>
          <a:effectLst>
            <a:outerShdw blurRad="50800" dist="38100" dir="5400000" algn="t" rotWithShape="0">
              <a:prstClr val="black">
                <a:alpha val="40000"/>
              </a:prstClr>
            </a:outerShdw>
          </a:effectLst>
        </p:spPr>
      </p:pic>
      <p:sp>
        <p:nvSpPr>
          <p:cNvPr id="8" name="TextBox 7">
            <a:extLst>
              <a:ext uri="{FF2B5EF4-FFF2-40B4-BE49-F238E27FC236}">
                <a16:creationId xmlns="" xmlns:a16="http://schemas.microsoft.com/office/drawing/2014/main" id="{ADBB2EC5-4591-4C90-A5C5-DE968C29FC27}"/>
              </a:ext>
            </a:extLst>
          </p:cNvPr>
          <p:cNvSpPr txBox="1"/>
          <p:nvPr/>
        </p:nvSpPr>
        <p:spPr>
          <a:xfrm>
            <a:off x="872560" y="4918740"/>
            <a:ext cx="3072213" cy="923330"/>
          </a:xfrm>
          <a:prstGeom prst="rect">
            <a:avLst/>
          </a:prstGeom>
          <a:noFill/>
        </p:spPr>
        <p:txBody>
          <a:bodyPr wrap="none" rtlCol="0">
            <a:spAutoFit/>
          </a:bodyPr>
          <a:lstStyle/>
          <a:p>
            <a:pPr algn="ctr"/>
            <a:r>
              <a:rPr lang="en-US" b="1" dirty="0"/>
              <a:t>J. Alfredo Gomez</a:t>
            </a:r>
          </a:p>
          <a:p>
            <a:pPr algn="ctr"/>
            <a:r>
              <a:rPr lang="en-US" dirty="0"/>
              <a:t>US Government Accountability </a:t>
            </a:r>
          </a:p>
          <a:p>
            <a:pPr algn="ctr"/>
            <a:r>
              <a:rPr lang="en-US" dirty="0"/>
              <a:t>   Office</a:t>
            </a:r>
          </a:p>
        </p:txBody>
      </p:sp>
      <p:sp>
        <p:nvSpPr>
          <p:cNvPr id="9" name="TextBox 8">
            <a:extLst>
              <a:ext uri="{FF2B5EF4-FFF2-40B4-BE49-F238E27FC236}">
                <a16:creationId xmlns="" xmlns:a16="http://schemas.microsoft.com/office/drawing/2014/main" id="{C99318B6-1083-4968-9D00-164524B18838}"/>
              </a:ext>
            </a:extLst>
          </p:cNvPr>
          <p:cNvSpPr txBox="1"/>
          <p:nvPr/>
        </p:nvSpPr>
        <p:spPr>
          <a:xfrm>
            <a:off x="8979410" y="5129784"/>
            <a:ext cx="184666"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 xmlns:a16="http://schemas.microsoft.com/office/drawing/2014/main" id="{C90F96DB-8302-4672-8EA0-B9868E68233A}"/>
              </a:ext>
            </a:extLst>
          </p:cNvPr>
          <p:cNvSpPr/>
          <p:nvPr/>
        </p:nvSpPr>
        <p:spPr>
          <a:xfrm>
            <a:off x="4632659" y="4896106"/>
            <a:ext cx="3057247" cy="923330"/>
          </a:xfrm>
          <a:prstGeom prst="rect">
            <a:avLst/>
          </a:prstGeom>
        </p:spPr>
        <p:txBody>
          <a:bodyPr wrap="none">
            <a:spAutoFit/>
          </a:bodyPr>
          <a:lstStyle/>
          <a:p>
            <a:pPr algn="ctr"/>
            <a:r>
              <a:rPr lang="en-US" b="1" dirty="0">
                <a:latin typeface="Calibri" panose="020F0502020204030204" pitchFamily="34" charset="0"/>
                <a:ea typeface="MS Mincho" panose="02020609040205080304" pitchFamily="49" charset="-128"/>
              </a:rPr>
              <a:t>Stephen A. Cauffman</a:t>
            </a:r>
          </a:p>
          <a:p>
            <a:pPr algn="ctr"/>
            <a:r>
              <a:rPr lang="en-US" dirty="0"/>
              <a:t>National Institute of Standards </a:t>
            </a:r>
          </a:p>
          <a:p>
            <a:pPr algn="ctr"/>
            <a:r>
              <a:rPr lang="en-US" dirty="0"/>
              <a:t>  and Technology </a:t>
            </a:r>
          </a:p>
        </p:txBody>
      </p:sp>
      <p:pic>
        <p:nvPicPr>
          <p:cNvPr id="4" name="Picture 3" descr="cauffman.jpg"/>
          <p:cNvPicPr>
            <a:picLocks noChangeAspect="1"/>
          </p:cNvPicPr>
          <p:nvPr/>
        </p:nvPicPr>
        <p:blipFill rotWithShape="1">
          <a:blip r:embed="rId3">
            <a:extLst>
              <a:ext uri="{28A0092B-C50C-407E-A947-70E740481C1C}">
                <a14:useLocalDpi xmlns:a14="http://schemas.microsoft.com/office/drawing/2010/main" val="0"/>
              </a:ext>
            </a:extLst>
          </a:blip>
          <a:srcRect t="5280" b="17724"/>
          <a:stretch/>
        </p:blipFill>
        <p:spPr>
          <a:xfrm>
            <a:off x="5034071" y="2449757"/>
            <a:ext cx="2090063" cy="2403187"/>
          </a:xfrm>
          <a:prstGeom prst="rect">
            <a:avLst/>
          </a:prstGeom>
          <a:ln>
            <a:solidFill>
              <a:srgbClr val="4F81BD"/>
            </a:solidFill>
          </a:ln>
          <a:effectLst>
            <a:outerShdw blurRad="50800" dist="38100" dir="5400000" algn="t" rotWithShape="0">
              <a:prstClr val="black">
                <a:alpha val="40000"/>
              </a:prstClr>
            </a:outerShdw>
          </a:effectLst>
        </p:spPr>
      </p:pic>
      <p:pic>
        <p:nvPicPr>
          <p:cNvPr id="14" name="Picture 13" descr="C:\Documents and Settings\GomezJ\Desktop\NRE General\GAO Portraits\Alfredowithflag_8202a.jpg"/>
          <p:cNvPicPr/>
          <p:nvPr/>
        </p:nvPicPr>
        <p:blipFill rotWithShape="1">
          <a:blip r:embed="rId4" cstate="print"/>
          <a:srcRect l="1543" t="6497" r="6314" b="15512"/>
          <a:stretch/>
        </p:blipFill>
        <p:spPr bwMode="auto">
          <a:xfrm>
            <a:off x="1396999" y="2412407"/>
            <a:ext cx="2085041" cy="2472076"/>
          </a:xfrm>
          <a:prstGeom prst="rect">
            <a:avLst/>
          </a:prstGeom>
          <a:noFill/>
          <a:ln w="9525">
            <a:solidFill>
              <a:srgbClr val="4F81BD"/>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710492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6A844-7C4F-42EA-BC28-13BE9FBB8D45}"/>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 xmlns:a16="http://schemas.microsoft.com/office/drawing/2014/main" id="{4537A671-274B-4A77-984F-F74597AE98C9}"/>
              </a:ext>
            </a:extLst>
          </p:cNvPr>
          <p:cNvSpPr>
            <a:spLocks noGrp="1"/>
          </p:cNvSpPr>
          <p:nvPr>
            <p:ph idx="1"/>
          </p:nvPr>
        </p:nvSpPr>
        <p:spPr>
          <a:xfrm>
            <a:off x="784746" y="1778835"/>
            <a:ext cx="11142785" cy="4351338"/>
          </a:xfrm>
        </p:spPr>
        <p:txBody>
          <a:bodyPr>
            <a:normAutofit fontScale="77500" lnSpcReduction="20000"/>
          </a:bodyPr>
          <a:lstStyle/>
          <a:p>
            <a:r>
              <a:rPr lang="en-US" dirty="0"/>
              <a:t>The </a:t>
            </a:r>
            <a:r>
              <a:rPr lang="en-US" b="1" i="1" dirty="0">
                <a:solidFill>
                  <a:srgbClr val="C00000"/>
                </a:solidFill>
              </a:rPr>
              <a:t>Climate-Safe Infrastructure </a:t>
            </a:r>
            <a:r>
              <a:rPr lang="en-US" dirty="0"/>
              <a:t>Webinar Series continues at least through July 2018</a:t>
            </a:r>
          </a:p>
          <a:p>
            <a:endParaRPr lang="en-US" dirty="0"/>
          </a:p>
          <a:p>
            <a:r>
              <a:rPr lang="en-US" dirty="0" smtClean="0"/>
              <a:t>Upcoming webinars:</a:t>
            </a:r>
            <a:endParaRPr lang="en-US" dirty="0"/>
          </a:p>
          <a:p>
            <a:pPr lvl="1">
              <a:lnSpc>
                <a:spcPct val="110000"/>
              </a:lnSpc>
            </a:pPr>
            <a:r>
              <a:rPr lang="en-US" dirty="0" smtClean="0">
                <a:solidFill>
                  <a:srgbClr val="000000"/>
                </a:solidFill>
                <a:ea typeface="Calibri"/>
                <a:cs typeface="Calibri"/>
              </a:rPr>
              <a:t>Energizing the Future: </a:t>
            </a:r>
            <a:r>
              <a:rPr lang="en-US" dirty="0" smtClean="0">
                <a:solidFill>
                  <a:srgbClr val="000000"/>
                </a:solidFill>
                <a:ea typeface="Calibri"/>
                <a:cs typeface="Calibri"/>
              </a:rPr>
              <a:t>Infrastructure Opportunities &amp; Challenges </a:t>
            </a:r>
            <a:r>
              <a:rPr lang="en-US" dirty="0">
                <a:solidFill>
                  <a:srgbClr val="000000"/>
                </a:solidFill>
                <a:ea typeface="Calibri"/>
                <a:cs typeface="Calibri"/>
              </a:rPr>
              <a:t>in the </a:t>
            </a:r>
            <a:r>
              <a:rPr lang="en-US" dirty="0" smtClean="0">
                <a:solidFill>
                  <a:srgbClr val="000000"/>
                </a:solidFill>
                <a:ea typeface="Calibri"/>
                <a:cs typeface="Calibri"/>
              </a:rPr>
              <a:t>Energy </a:t>
            </a:r>
            <a:r>
              <a:rPr lang="en-US" dirty="0" smtClean="0">
                <a:solidFill>
                  <a:srgbClr val="000000"/>
                </a:solidFill>
                <a:ea typeface="Calibri"/>
                <a:cs typeface="Calibri"/>
              </a:rPr>
              <a:t>S</a:t>
            </a:r>
            <a:r>
              <a:rPr lang="en-US" dirty="0" smtClean="0">
                <a:solidFill>
                  <a:srgbClr val="000000"/>
                </a:solidFill>
                <a:ea typeface="Calibri"/>
                <a:cs typeface="Calibri"/>
              </a:rPr>
              <a:t>ector </a:t>
            </a:r>
            <a:r>
              <a:rPr lang="en-US" dirty="0">
                <a:solidFill>
                  <a:srgbClr val="000000"/>
                </a:solidFill>
                <a:ea typeface="Calibri"/>
                <a:cs typeface="Calibri"/>
              </a:rPr>
              <a:t>(April </a:t>
            </a:r>
            <a:r>
              <a:rPr lang="en-US" dirty="0" smtClean="0">
                <a:solidFill>
                  <a:srgbClr val="000000"/>
                </a:solidFill>
                <a:ea typeface="Calibri"/>
                <a:cs typeface="Calibri"/>
              </a:rPr>
              <a:t>18, 12pm – 1pm Pacific)</a:t>
            </a:r>
          </a:p>
          <a:p>
            <a:pPr lvl="1">
              <a:lnSpc>
                <a:spcPct val="110000"/>
              </a:lnSpc>
            </a:pPr>
            <a:r>
              <a:rPr lang="en-US" dirty="0" smtClean="0">
                <a:solidFill>
                  <a:srgbClr val="000000"/>
                </a:solidFill>
                <a:ea typeface="Calibri"/>
                <a:cs typeface="Calibri"/>
              </a:rPr>
              <a:t>Building the Future: Infrastructure </a:t>
            </a:r>
            <a:r>
              <a:rPr lang="en-US" dirty="0">
                <a:solidFill>
                  <a:srgbClr val="000000"/>
                </a:solidFill>
                <a:ea typeface="Calibri"/>
                <a:cs typeface="Calibri"/>
              </a:rPr>
              <a:t>O</a:t>
            </a:r>
            <a:r>
              <a:rPr lang="en-US" dirty="0" smtClean="0">
                <a:solidFill>
                  <a:srgbClr val="000000"/>
                </a:solidFill>
                <a:ea typeface="Calibri"/>
                <a:cs typeface="Calibri"/>
              </a:rPr>
              <a:t>pportunities &amp; Challenges </a:t>
            </a:r>
            <a:r>
              <a:rPr lang="en-US" dirty="0" smtClean="0">
                <a:solidFill>
                  <a:srgbClr val="000000"/>
                </a:solidFill>
                <a:ea typeface="Calibri"/>
                <a:cs typeface="Calibri"/>
              </a:rPr>
              <a:t>in the </a:t>
            </a:r>
            <a:r>
              <a:rPr lang="en-US" dirty="0" smtClean="0">
                <a:solidFill>
                  <a:srgbClr val="000000"/>
                </a:solidFill>
                <a:ea typeface="Calibri"/>
                <a:cs typeface="Calibri"/>
              </a:rPr>
              <a:t>B</a:t>
            </a:r>
            <a:r>
              <a:rPr lang="en-US" dirty="0" smtClean="0">
                <a:solidFill>
                  <a:srgbClr val="000000"/>
                </a:solidFill>
                <a:ea typeface="Calibri"/>
                <a:cs typeface="Calibri"/>
              </a:rPr>
              <a:t>uilding Sector </a:t>
            </a:r>
            <a:r>
              <a:rPr lang="en-US" dirty="0" smtClean="0">
                <a:solidFill>
                  <a:srgbClr val="000000"/>
                </a:solidFill>
                <a:ea typeface="Calibri"/>
                <a:cs typeface="Calibri"/>
              </a:rPr>
              <a:t>(Date TBD, early May)</a:t>
            </a:r>
            <a:endParaRPr lang="en-US" dirty="0">
              <a:solidFill>
                <a:srgbClr val="000000"/>
              </a:solidFill>
              <a:ea typeface="Calibri"/>
              <a:cs typeface="Calibri"/>
            </a:endParaRPr>
          </a:p>
          <a:p>
            <a:endParaRPr lang="en-US" dirty="0"/>
          </a:p>
          <a:p>
            <a:r>
              <a:rPr lang="en-US" dirty="0"/>
              <a:t>Track webinars and progress of CSIWG at: </a:t>
            </a:r>
            <a:r>
              <a:rPr lang="en-US" dirty="0">
                <a:hlinkClick r:id="rId2"/>
              </a:rPr>
              <a:t>http://resources.ca.gov/climate/climate-safe-infrastructure-working-group/</a:t>
            </a:r>
            <a:r>
              <a:rPr lang="en-US" dirty="0"/>
              <a:t> </a:t>
            </a:r>
          </a:p>
          <a:p>
            <a:endParaRPr lang="en-US" dirty="0"/>
          </a:p>
          <a:p>
            <a:r>
              <a:rPr lang="en-US" dirty="0"/>
              <a:t>Send questions or requests to Elea Becker Lowe at: </a:t>
            </a:r>
            <a:r>
              <a:rPr lang="en-US" dirty="0">
                <a:hlinkClick r:id="rId3"/>
              </a:rPr>
              <a:t>Elea.Beckerlowe@resources.ca.gov</a:t>
            </a:r>
            <a:endParaRPr lang="en-US" dirty="0"/>
          </a:p>
        </p:txBody>
      </p:sp>
      <p:pic>
        <p:nvPicPr>
          <p:cNvPr id="4" name="Picture 3">
            <a:extLst>
              <a:ext uri="{FF2B5EF4-FFF2-40B4-BE49-F238E27FC236}">
                <a16:creationId xmlns="" xmlns:a16="http://schemas.microsoft.com/office/drawing/2014/main" id="{03E1881A-167B-4B9B-A81A-8030B5202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5870" y="365125"/>
            <a:ext cx="2647951" cy="895350"/>
          </a:xfrm>
          <a:prstGeom prst="rect">
            <a:avLst/>
          </a:prstGeom>
        </p:spPr>
      </p:pic>
    </p:spTree>
    <p:extLst>
      <p:ext uri="{BB962C8B-B14F-4D97-AF65-F5344CB8AC3E}">
        <p14:creationId xmlns:p14="http://schemas.microsoft.com/office/powerpoint/2010/main" val="39055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C17A1C-7BEF-4793-A67E-A02702D53F04}"/>
              </a:ext>
            </a:extLst>
          </p:cNvPr>
          <p:cNvSpPr>
            <a:spLocks noGrp="1"/>
          </p:cNvSpPr>
          <p:nvPr>
            <p:ph type="title"/>
          </p:nvPr>
        </p:nvSpPr>
        <p:spPr>
          <a:xfrm>
            <a:off x="838200" y="365129"/>
            <a:ext cx="10710672" cy="1325563"/>
          </a:xfrm>
        </p:spPr>
        <p:txBody>
          <a:bodyPr/>
          <a:lstStyle/>
          <a:p>
            <a:r>
              <a:rPr lang="en-US" dirty="0"/>
              <a:t>The </a:t>
            </a:r>
            <a:r>
              <a:rPr lang="en-US" b="1" i="1" dirty="0">
                <a:solidFill>
                  <a:srgbClr val="C00000"/>
                </a:solidFill>
              </a:rPr>
              <a:t>Climate-Safe Infrastructure </a:t>
            </a:r>
            <a:r>
              <a:rPr lang="en-US" dirty="0"/>
              <a:t>Webinar Series</a:t>
            </a:r>
          </a:p>
        </p:txBody>
      </p:sp>
      <p:sp>
        <p:nvSpPr>
          <p:cNvPr id="3" name="Content Placeholder 2">
            <a:extLst>
              <a:ext uri="{FF2B5EF4-FFF2-40B4-BE49-F238E27FC236}">
                <a16:creationId xmlns="" xmlns:a16="http://schemas.microsoft.com/office/drawing/2014/main" id="{C70E1FE5-35ED-4157-AFCB-0F0D9C94C54C}"/>
              </a:ext>
            </a:extLst>
          </p:cNvPr>
          <p:cNvSpPr>
            <a:spLocks noGrp="1"/>
          </p:cNvSpPr>
          <p:nvPr>
            <p:ph sz="half" idx="1"/>
          </p:nvPr>
        </p:nvSpPr>
        <p:spPr/>
        <p:txBody>
          <a:bodyPr>
            <a:normAutofit/>
          </a:bodyPr>
          <a:lstStyle/>
          <a:p>
            <a:pPr marL="0" indent="0">
              <a:buNone/>
            </a:pPr>
            <a:r>
              <a:rPr lang="en-US" dirty="0">
                <a:solidFill>
                  <a:srgbClr val="C00000"/>
                </a:solidFill>
              </a:rPr>
              <a:t>Purpose</a:t>
            </a:r>
          </a:p>
          <a:p>
            <a:r>
              <a:rPr lang="en-US" dirty="0"/>
              <a:t>Hear from others elsewhere with relevant experience and expertise.</a:t>
            </a:r>
          </a:p>
          <a:p>
            <a:r>
              <a:rPr lang="en-US" dirty="0"/>
              <a:t>Hear from CSIWG members. </a:t>
            </a:r>
          </a:p>
          <a:p>
            <a:r>
              <a:rPr lang="en-US" dirty="0"/>
              <a:t>Educate and engage with interested stakeholders on climate change and infrastructure issues.</a:t>
            </a:r>
          </a:p>
        </p:txBody>
      </p:sp>
      <p:sp>
        <p:nvSpPr>
          <p:cNvPr id="4" name="Content Placeholder 3">
            <a:extLst>
              <a:ext uri="{FF2B5EF4-FFF2-40B4-BE49-F238E27FC236}">
                <a16:creationId xmlns="" xmlns:a16="http://schemas.microsoft.com/office/drawing/2014/main" id="{3D91C99F-6C71-467B-8CFF-5FF3CA540DEE}"/>
              </a:ext>
            </a:extLst>
          </p:cNvPr>
          <p:cNvSpPr>
            <a:spLocks noGrp="1"/>
          </p:cNvSpPr>
          <p:nvPr>
            <p:ph sz="half" idx="2"/>
          </p:nvPr>
        </p:nvSpPr>
        <p:spPr>
          <a:xfrm>
            <a:off x="6172200" y="1825655"/>
            <a:ext cx="5376672" cy="4904359"/>
          </a:xfrm>
        </p:spPr>
        <p:txBody>
          <a:bodyPr>
            <a:normAutofit/>
          </a:bodyPr>
          <a:lstStyle/>
          <a:p>
            <a:pPr marL="0" indent="0">
              <a:buNone/>
            </a:pPr>
            <a:r>
              <a:rPr lang="en-US" dirty="0">
                <a:solidFill>
                  <a:srgbClr val="C00000"/>
                </a:solidFill>
              </a:rPr>
              <a:t>Sample of Webinar Topics</a:t>
            </a:r>
          </a:p>
          <a:p>
            <a:r>
              <a:rPr lang="en-US" dirty="0"/>
              <a:t>What climate science can offer</a:t>
            </a:r>
          </a:p>
          <a:p>
            <a:r>
              <a:rPr lang="en-US" dirty="0"/>
              <a:t>Various sectoral perspectives</a:t>
            </a:r>
          </a:p>
          <a:p>
            <a:r>
              <a:rPr lang="en-US" dirty="0"/>
              <a:t>Processes of changing engineering standards and guidelines</a:t>
            </a:r>
          </a:p>
          <a:p>
            <a:r>
              <a:rPr lang="en-US" dirty="0"/>
              <a:t>Holistic infrastructure planning and management</a:t>
            </a:r>
          </a:p>
          <a:p>
            <a:r>
              <a:rPr lang="en-US" dirty="0"/>
              <a:t>Financing climate-safe infrastructure</a:t>
            </a:r>
          </a:p>
          <a:p>
            <a:r>
              <a:rPr lang="en-US" dirty="0"/>
              <a:t>And others…</a:t>
            </a:r>
          </a:p>
          <a:p>
            <a:endParaRPr lang="en-US" dirty="0"/>
          </a:p>
          <a:p>
            <a:endParaRPr lang="en-US" dirty="0"/>
          </a:p>
        </p:txBody>
      </p:sp>
    </p:spTree>
    <p:extLst>
      <p:ext uri="{BB962C8B-B14F-4D97-AF65-F5344CB8AC3E}">
        <p14:creationId xmlns:p14="http://schemas.microsoft.com/office/powerpoint/2010/main" val="18060225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48DD1-5F39-4EB7-B751-EBE86572C0B4}"/>
              </a:ext>
            </a:extLst>
          </p:cNvPr>
          <p:cNvSpPr>
            <a:spLocks noGrp="1"/>
          </p:cNvSpPr>
          <p:nvPr>
            <p:ph type="title"/>
          </p:nvPr>
        </p:nvSpPr>
        <p:spPr/>
        <p:txBody>
          <a:bodyPr/>
          <a:lstStyle/>
          <a:p>
            <a:r>
              <a:rPr lang="en-US" dirty="0"/>
              <a:t>A Couple of Housekeeping Items</a:t>
            </a:r>
          </a:p>
        </p:txBody>
      </p:sp>
      <p:sp>
        <p:nvSpPr>
          <p:cNvPr id="4" name="Content Placeholder 3">
            <a:extLst>
              <a:ext uri="{FF2B5EF4-FFF2-40B4-BE49-F238E27FC236}">
                <a16:creationId xmlns="" xmlns:a16="http://schemas.microsoft.com/office/drawing/2014/main" id="{3D4868B5-C3E2-4002-8366-9766F8B3535F}"/>
              </a:ext>
            </a:extLst>
          </p:cNvPr>
          <p:cNvSpPr>
            <a:spLocks noGrp="1"/>
          </p:cNvSpPr>
          <p:nvPr>
            <p:ph sz="half" idx="2"/>
          </p:nvPr>
        </p:nvSpPr>
        <p:spPr/>
        <p:txBody>
          <a:bodyPr/>
          <a:lstStyle/>
          <a:p>
            <a:r>
              <a:rPr lang="en-US" dirty="0"/>
              <a:t>Please type your questions for presenters into the </a:t>
            </a:r>
            <a:r>
              <a:rPr lang="en-US" u="sng" dirty="0"/>
              <a:t>chat box</a:t>
            </a:r>
          </a:p>
          <a:p>
            <a:endParaRPr lang="en-US" u="sng" dirty="0"/>
          </a:p>
          <a:p>
            <a:r>
              <a:rPr lang="en-US" dirty="0"/>
              <a:t>We will try to answer as many as possible after the presentations</a:t>
            </a:r>
          </a:p>
          <a:p>
            <a:endParaRPr lang="en-US" dirty="0"/>
          </a:p>
          <a:p>
            <a:r>
              <a:rPr lang="en-US" dirty="0"/>
              <a:t>Answers to remaining questions will be posted on the website</a:t>
            </a:r>
          </a:p>
        </p:txBody>
      </p:sp>
      <p:pic>
        <p:nvPicPr>
          <p:cNvPr id="10" name="Content Placeholder 9">
            <a:extLst>
              <a:ext uri="{FF2B5EF4-FFF2-40B4-BE49-F238E27FC236}">
                <a16:creationId xmlns="" xmlns:a16="http://schemas.microsoft.com/office/drawing/2014/main" id="{BA0A9400-54B6-48DB-BF15-74E7CAEBC88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170" y="2471599"/>
            <a:ext cx="2848373" cy="2848373"/>
          </a:xfrm>
        </p:spPr>
      </p:pic>
    </p:spTree>
    <p:extLst>
      <p:ext uri="{BB962C8B-B14F-4D97-AF65-F5344CB8AC3E}">
        <p14:creationId xmlns:p14="http://schemas.microsoft.com/office/powerpoint/2010/main" val="40203162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DA42978-EF41-4A83-9049-7596CFA3B7C1}"/>
              </a:ext>
            </a:extLst>
          </p:cNvPr>
          <p:cNvSpPr txBox="1"/>
          <p:nvPr/>
        </p:nvSpPr>
        <p:spPr>
          <a:xfrm>
            <a:off x="1316654" y="404019"/>
            <a:ext cx="9910962" cy="1754327"/>
          </a:xfrm>
          <a:prstGeom prst="rect">
            <a:avLst/>
          </a:prstGeom>
          <a:noFill/>
        </p:spPr>
        <p:txBody>
          <a:bodyPr wrap="none" rtlCol="0">
            <a:spAutoFit/>
          </a:bodyPr>
          <a:lstStyle/>
          <a:p>
            <a:pPr algn="ctr"/>
            <a:r>
              <a:rPr lang="en-US" sz="3600" b="1" dirty="0">
                <a:solidFill>
                  <a:srgbClr val="C00000"/>
                </a:solidFill>
              </a:rPr>
              <a:t>Governing Infrastructure: </a:t>
            </a:r>
          </a:p>
          <a:p>
            <a:pPr algn="ctr"/>
            <a:r>
              <a:rPr lang="en-US" sz="3600" b="1" dirty="0">
                <a:solidFill>
                  <a:srgbClr val="C00000"/>
                </a:solidFill>
              </a:rPr>
              <a:t>How Regulations, Standards, Codes and Guidelines </a:t>
            </a:r>
          </a:p>
          <a:p>
            <a:pPr algn="ctr"/>
            <a:r>
              <a:rPr lang="en-US" sz="3600" b="1" dirty="0">
                <a:solidFill>
                  <a:srgbClr val="C00000"/>
                </a:solidFill>
              </a:rPr>
              <a:t>Are Set and Changed</a:t>
            </a:r>
            <a:endParaRPr lang="en-US" sz="3600" dirty="0">
              <a:solidFill>
                <a:srgbClr val="C00000"/>
              </a:solidFill>
            </a:endParaRPr>
          </a:p>
        </p:txBody>
      </p:sp>
      <p:sp>
        <p:nvSpPr>
          <p:cNvPr id="3" name="TextBox 2">
            <a:extLst>
              <a:ext uri="{FF2B5EF4-FFF2-40B4-BE49-F238E27FC236}">
                <a16:creationId xmlns="" xmlns:a16="http://schemas.microsoft.com/office/drawing/2014/main" id="{BE4FDB48-D665-4544-8542-91E79ED3AAEB}"/>
              </a:ext>
            </a:extLst>
          </p:cNvPr>
          <p:cNvSpPr txBox="1"/>
          <p:nvPr/>
        </p:nvSpPr>
        <p:spPr>
          <a:xfrm>
            <a:off x="8213390" y="4881442"/>
            <a:ext cx="3685894" cy="1661993"/>
          </a:xfrm>
          <a:prstGeom prst="rect">
            <a:avLst/>
          </a:prstGeom>
          <a:noFill/>
        </p:spPr>
        <p:txBody>
          <a:bodyPr wrap="none" rtlCol="0">
            <a:spAutoFit/>
          </a:bodyPr>
          <a:lstStyle/>
          <a:p>
            <a:pPr algn="ctr"/>
            <a:r>
              <a:rPr lang="en-US" sz="1700" b="1" dirty="0">
                <a:cs typeface="Arial" panose="020B0604020202020204" pitchFamily="34" charset="0"/>
              </a:rPr>
              <a:t>Ira Feldman</a:t>
            </a:r>
          </a:p>
          <a:p>
            <a:pPr lvl="0" algn="ctr">
              <a:spcBef>
                <a:spcPct val="0"/>
              </a:spcBef>
              <a:defRPr/>
            </a:pPr>
            <a:r>
              <a:rPr lang="en-CA" sz="1700" dirty="0">
                <a:cs typeface="Arial" panose="020B0604020202020204" pitchFamily="34" charset="0"/>
              </a:rPr>
              <a:t>GHGMI  Adaptation Leader</a:t>
            </a:r>
          </a:p>
          <a:p>
            <a:pPr algn="ctr">
              <a:spcBef>
                <a:spcPct val="0"/>
              </a:spcBef>
              <a:defRPr/>
            </a:pPr>
            <a:r>
              <a:rPr lang="en-CA" sz="1700" dirty="0">
                <a:cs typeface="Arial" panose="020B0604020202020204" pitchFamily="34" charset="0"/>
              </a:rPr>
              <a:t>Adaptation Coordinator, ISO</a:t>
            </a:r>
          </a:p>
          <a:p>
            <a:pPr lvl="0" algn="ctr">
              <a:spcBef>
                <a:spcPct val="0"/>
              </a:spcBef>
              <a:defRPr/>
            </a:pPr>
            <a:r>
              <a:rPr lang="en-CA" sz="1700" dirty="0">
                <a:cs typeface="Arial" panose="020B0604020202020204" pitchFamily="34" charset="0"/>
              </a:rPr>
              <a:t>President &amp; Senior Counsel, </a:t>
            </a:r>
          </a:p>
          <a:p>
            <a:pPr lvl="0" algn="ctr">
              <a:spcBef>
                <a:spcPct val="0"/>
              </a:spcBef>
              <a:defRPr/>
            </a:pPr>
            <a:r>
              <a:rPr lang="en-CA" sz="1700" dirty="0">
                <a:cs typeface="Arial" panose="020B0604020202020204" pitchFamily="34" charset="0"/>
              </a:rPr>
              <a:t>   </a:t>
            </a:r>
            <a:r>
              <a:rPr lang="en-CA" sz="1700" dirty="0" err="1">
                <a:cs typeface="Arial" panose="020B0604020202020204" pitchFamily="34" charset="0"/>
              </a:rPr>
              <a:t>Greentrack</a:t>
            </a:r>
            <a:r>
              <a:rPr lang="en-CA" sz="1700" dirty="0">
                <a:cs typeface="Arial" panose="020B0604020202020204" pitchFamily="34" charset="0"/>
              </a:rPr>
              <a:t> Strategies</a:t>
            </a:r>
          </a:p>
          <a:p>
            <a:pPr lvl="0" algn="ctr">
              <a:spcBef>
                <a:spcPct val="0"/>
              </a:spcBef>
              <a:defRPr/>
            </a:pPr>
            <a:r>
              <a:rPr lang="en-CA" sz="1700" dirty="0">
                <a:cs typeface="Arial" panose="020B0604020202020204" pitchFamily="34" charset="0"/>
              </a:rPr>
              <a:t>Founder, Climate Adaptation Scholars™</a:t>
            </a:r>
          </a:p>
        </p:txBody>
      </p:sp>
      <p:pic>
        <p:nvPicPr>
          <p:cNvPr id="7" name="Picture 6">
            <a:extLst>
              <a:ext uri="{FF2B5EF4-FFF2-40B4-BE49-F238E27FC236}">
                <a16:creationId xmlns="" xmlns:a16="http://schemas.microsoft.com/office/drawing/2014/main" id="{BDF879D1-7F89-4EFE-B798-85B9E772E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637" y="2311855"/>
            <a:ext cx="2462428" cy="2462428"/>
          </a:xfrm>
          <a:prstGeom prst="rect">
            <a:avLst/>
          </a:prstGeom>
          <a:ln>
            <a:solidFill>
              <a:srgbClr val="4F81BD"/>
            </a:solidFill>
          </a:ln>
          <a:effectLst>
            <a:outerShdw blurRad="50800" dist="38100" dir="5400000" algn="t" rotWithShape="0">
              <a:prstClr val="black">
                <a:alpha val="40000"/>
              </a:prstClr>
            </a:outerShdw>
          </a:effectLst>
        </p:spPr>
      </p:pic>
      <p:sp>
        <p:nvSpPr>
          <p:cNvPr id="8" name="TextBox 7">
            <a:extLst>
              <a:ext uri="{FF2B5EF4-FFF2-40B4-BE49-F238E27FC236}">
                <a16:creationId xmlns="" xmlns:a16="http://schemas.microsoft.com/office/drawing/2014/main" id="{ADBB2EC5-4591-4C90-A5C5-DE968C29FC27}"/>
              </a:ext>
            </a:extLst>
          </p:cNvPr>
          <p:cNvSpPr txBox="1"/>
          <p:nvPr/>
        </p:nvSpPr>
        <p:spPr>
          <a:xfrm>
            <a:off x="872560" y="4918740"/>
            <a:ext cx="3072213" cy="923330"/>
          </a:xfrm>
          <a:prstGeom prst="rect">
            <a:avLst/>
          </a:prstGeom>
          <a:noFill/>
        </p:spPr>
        <p:txBody>
          <a:bodyPr wrap="none" rtlCol="0">
            <a:spAutoFit/>
          </a:bodyPr>
          <a:lstStyle/>
          <a:p>
            <a:pPr algn="ctr"/>
            <a:r>
              <a:rPr lang="en-US" b="1" dirty="0"/>
              <a:t>J. Alfredo Gomez</a:t>
            </a:r>
          </a:p>
          <a:p>
            <a:pPr algn="ctr"/>
            <a:r>
              <a:rPr lang="en-US" dirty="0"/>
              <a:t>US Government Accountability </a:t>
            </a:r>
          </a:p>
          <a:p>
            <a:pPr algn="ctr"/>
            <a:r>
              <a:rPr lang="en-US" dirty="0"/>
              <a:t>   Office</a:t>
            </a:r>
          </a:p>
        </p:txBody>
      </p:sp>
      <p:sp>
        <p:nvSpPr>
          <p:cNvPr id="9" name="TextBox 8">
            <a:extLst>
              <a:ext uri="{FF2B5EF4-FFF2-40B4-BE49-F238E27FC236}">
                <a16:creationId xmlns="" xmlns:a16="http://schemas.microsoft.com/office/drawing/2014/main" id="{C99318B6-1083-4968-9D00-164524B18838}"/>
              </a:ext>
            </a:extLst>
          </p:cNvPr>
          <p:cNvSpPr txBox="1"/>
          <p:nvPr/>
        </p:nvSpPr>
        <p:spPr>
          <a:xfrm>
            <a:off x="8979410" y="5129784"/>
            <a:ext cx="184666"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 xmlns:a16="http://schemas.microsoft.com/office/drawing/2014/main" id="{C90F96DB-8302-4672-8EA0-B9868E68233A}"/>
              </a:ext>
            </a:extLst>
          </p:cNvPr>
          <p:cNvSpPr/>
          <p:nvPr/>
        </p:nvSpPr>
        <p:spPr>
          <a:xfrm>
            <a:off x="4632659" y="4896106"/>
            <a:ext cx="3057247" cy="923330"/>
          </a:xfrm>
          <a:prstGeom prst="rect">
            <a:avLst/>
          </a:prstGeom>
        </p:spPr>
        <p:txBody>
          <a:bodyPr wrap="none">
            <a:spAutoFit/>
          </a:bodyPr>
          <a:lstStyle/>
          <a:p>
            <a:pPr algn="ctr"/>
            <a:r>
              <a:rPr lang="en-US" b="1" dirty="0">
                <a:latin typeface="Calibri" panose="020F0502020204030204" pitchFamily="34" charset="0"/>
                <a:ea typeface="MS Mincho" panose="02020609040205080304" pitchFamily="49" charset="-128"/>
              </a:rPr>
              <a:t>Stephen A. Cauffman</a:t>
            </a:r>
          </a:p>
          <a:p>
            <a:pPr algn="ctr"/>
            <a:r>
              <a:rPr lang="en-US" dirty="0"/>
              <a:t>National Institute of Standards </a:t>
            </a:r>
          </a:p>
          <a:p>
            <a:pPr algn="ctr"/>
            <a:r>
              <a:rPr lang="en-US" dirty="0"/>
              <a:t>  and Technology </a:t>
            </a:r>
          </a:p>
        </p:txBody>
      </p:sp>
      <p:pic>
        <p:nvPicPr>
          <p:cNvPr id="4" name="Picture 3" descr="cauffman.jpg"/>
          <p:cNvPicPr>
            <a:picLocks noChangeAspect="1"/>
          </p:cNvPicPr>
          <p:nvPr/>
        </p:nvPicPr>
        <p:blipFill rotWithShape="1">
          <a:blip r:embed="rId3">
            <a:extLst>
              <a:ext uri="{28A0092B-C50C-407E-A947-70E740481C1C}">
                <a14:useLocalDpi xmlns:a14="http://schemas.microsoft.com/office/drawing/2010/main" val="0"/>
              </a:ext>
            </a:extLst>
          </a:blip>
          <a:srcRect t="5280" b="17724"/>
          <a:stretch/>
        </p:blipFill>
        <p:spPr>
          <a:xfrm>
            <a:off x="5034071" y="2449757"/>
            <a:ext cx="2090063" cy="2403187"/>
          </a:xfrm>
          <a:prstGeom prst="rect">
            <a:avLst/>
          </a:prstGeom>
          <a:ln>
            <a:solidFill>
              <a:srgbClr val="4F81BD"/>
            </a:solidFill>
          </a:ln>
          <a:effectLst>
            <a:outerShdw blurRad="50800" dist="38100" dir="5400000" algn="t" rotWithShape="0">
              <a:prstClr val="black">
                <a:alpha val="40000"/>
              </a:prstClr>
            </a:outerShdw>
          </a:effectLst>
        </p:spPr>
      </p:pic>
      <p:pic>
        <p:nvPicPr>
          <p:cNvPr id="14" name="Picture 13" descr="C:\Documents and Settings\GomezJ\Desktop\NRE General\GAO Portraits\Alfredowithflag_8202a.jpg"/>
          <p:cNvPicPr/>
          <p:nvPr/>
        </p:nvPicPr>
        <p:blipFill rotWithShape="1">
          <a:blip r:embed="rId4" cstate="print"/>
          <a:srcRect l="1543" t="6497" r="6314" b="15512"/>
          <a:stretch/>
        </p:blipFill>
        <p:spPr bwMode="auto">
          <a:xfrm>
            <a:off x="1396999" y="2412407"/>
            <a:ext cx="2085041" cy="2472076"/>
          </a:xfrm>
          <a:prstGeom prst="rect">
            <a:avLst/>
          </a:prstGeom>
          <a:noFill/>
          <a:ln w="9525">
            <a:solidFill>
              <a:srgbClr val="4F81BD"/>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20012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Climate Change and Infrastructure</a:t>
            </a:r>
            <a:endParaRPr lang="en-US" dirty="0"/>
          </a:p>
        </p:txBody>
      </p:sp>
      <p:sp>
        <p:nvSpPr>
          <p:cNvPr id="5" name="Subtitle 4"/>
          <p:cNvSpPr>
            <a:spLocks noGrp="1"/>
          </p:cNvSpPr>
          <p:nvPr>
            <p:ph type="subTitle" idx="1"/>
          </p:nvPr>
        </p:nvSpPr>
        <p:spPr/>
        <p:txBody>
          <a:bodyPr anchor="ctr" anchorCtr="0"/>
          <a:lstStyle/>
          <a:p>
            <a:r>
              <a:rPr lang="en-US" dirty="0" smtClean="0"/>
              <a:t>Overview of GAO’s Recent Work</a:t>
            </a:r>
          </a:p>
          <a:p>
            <a:r>
              <a:rPr lang="en-US" sz="2000" dirty="0"/>
              <a:t>Presentation to </a:t>
            </a:r>
            <a:r>
              <a:rPr lang="en-US" sz="2000" dirty="0" smtClean="0"/>
              <a:t>the Climate-Safe </a:t>
            </a:r>
            <a:r>
              <a:rPr lang="en-US" sz="2000" dirty="0"/>
              <a:t>Infrastructure Working </a:t>
            </a:r>
            <a:r>
              <a:rPr lang="en-US" sz="2000" dirty="0" smtClean="0"/>
              <a:t>Group</a:t>
            </a:r>
          </a:p>
          <a:p>
            <a:r>
              <a:rPr lang="en-US" sz="2000" dirty="0" smtClean="0"/>
              <a:t>April 10, 2018</a:t>
            </a:r>
          </a:p>
          <a:p>
            <a:r>
              <a:rPr lang="en-US" sz="2000" dirty="0" smtClean="0"/>
              <a:t>Alfredo Gomez</a:t>
            </a:r>
          </a:p>
          <a:p>
            <a:r>
              <a:rPr lang="en-US" sz="2000" dirty="0" smtClean="0"/>
              <a:t>Director, Natural Resources and Environment</a:t>
            </a:r>
          </a:p>
          <a:p>
            <a:r>
              <a:rPr lang="en-US" sz="2000" dirty="0" smtClean="0"/>
              <a:t>U.S. Government Accountability Office</a:t>
            </a:r>
            <a:endParaRPr lang="en-US" sz="2000" dirty="0"/>
          </a:p>
        </p:txBody>
      </p:sp>
      <p:sp>
        <p:nvSpPr>
          <p:cNvPr id="6" name="Footer Placeholder 5"/>
          <p:cNvSpPr>
            <a:spLocks noGrp="1"/>
          </p:cNvSpPr>
          <p:nvPr>
            <p:ph type="ftr" sz="quarter" idx="11"/>
          </p:nvPr>
        </p:nvSpPr>
        <p:spPr>
          <a:xfrm>
            <a:off x="369457" y="6406182"/>
            <a:ext cx="7656945" cy="314661"/>
          </a:xfrm>
        </p:spPr>
        <p:txBody>
          <a:bodyPr/>
          <a:lstStyle/>
          <a:p>
            <a:pPr algn="l"/>
            <a:r>
              <a:rPr lang="en-US" dirty="0" smtClean="0">
                <a:solidFill>
                  <a:srgbClr val="044F91"/>
                </a:solidFill>
              </a:rPr>
              <a:t>For more information, contact &lt;</a:t>
            </a:r>
            <a:r>
              <a:rPr lang="en-US" dirty="0" err="1" smtClean="0">
                <a:solidFill>
                  <a:srgbClr val="044F91"/>
                </a:solidFill>
              </a:rPr>
              <a:t>GomezJ@gao.gov</a:t>
            </a:r>
            <a:r>
              <a:rPr lang="en-US" dirty="0" smtClean="0">
                <a:solidFill>
                  <a:srgbClr val="044F91"/>
                </a:solidFill>
              </a:rPr>
              <a:t>&gt;</a:t>
            </a:r>
          </a:p>
        </p:txBody>
      </p:sp>
      <p:sp>
        <p:nvSpPr>
          <p:cNvPr id="10" name="Slide Number Placeholder 9"/>
          <p:cNvSpPr>
            <a:spLocks noGrp="1"/>
          </p:cNvSpPr>
          <p:nvPr>
            <p:ph type="sldNum" sz="quarter" idx="12"/>
          </p:nvPr>
        </p:nvSpPr>
        <p:spPr/>
        <p:txBody>
          <a:bodyPr/>
          <a:lstStyle/>
          <a:p>
            <a:r>
              <a:rPr lang="en-US" dirty="0" smtClean="0">
                <a:solidFill>
                  <a:srgbClr val="044F91"/>
                </a:solidFill>
              </a:rPr>
              <a:t>Page </a:t>
            </a:r>
            <a:fld id="{01E16EBA-0216-4FA1-BFEC-225E79399361}" type="slidenum">
              <a:rPr lang="en-US" smtClean="0">
                <a:solidFill>
                  <a:srgbClr val="044F91"/>
                </a:solidFill>
              </a:rPr>
              <a:pPr/>
              <a:t>8</a:t>
            </a:fld>
            <a:endParaRPr lang="en-US" dirty="0">
              <a:solidFill>
                <a:srgbClr val="044F9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GAO</a:t>
            </a:r>
            <a:endParaRPr lang="en-US" dirty="0"/>
          </a:p>
        </p:txBody>
      </p:sp>
      <p:sp>
        <p:nvSpPr>
          <p:cNvPr id="3" name="Text Placeholder 2"/>
          <p:cNvSpPr>
            <a:spLocks noGrp="1"/>
          </p:cNvSpPr>
          <p:nvPr>
            <p:ph type="body" idx="1"/>
          </p:nvPr>
        </p:nvSpPr>
        <p:spPr/>
        <p:txBody>
          <a:bodyPr/>
          <a:lstStyle/>
          <a:p>
            <a:r>
              <a:rPr lang="en-US" dirty="0" smtClean="0"/>
              <a:t>The U.S. Government Accountability Office (GAO) is an independent, nonpartisan agency that works for the U.S. Congress—our government’s legislative branch.</a:t>
            </a:r>
          </a:p>
          <a:p>
            <a:r>
              <a:rPr lang="en-US" dirty="0" smtClean="0"/>
              <a:t>Often called the “congressional watchdog,” GAO investigated how the federal government spends taxpayer dollars.</a:t>
            </a:r>
          </a:p>
          <a:p>
            <a:r>
              <a:rPr lang="en-US" dirty="0" smtClean="0"/>
              <a:t>GAO’s work is done at the request of congressional committees or subcommittees or is mandated by public laws or committee reports. GAO also undertakes research under the authority of the Comptroller General. </a:t>
            </a:r>
            <a:endParaRPr lang="en-US" dirty="0"/>
          </a:p>
        </p:txBody>
      </p:sp>
      <p:sp>
        <p:nvSpPr>
          <p:cNvPr id="4" name="Slide Number Placeholder 3"/>
          <p:cNvSpPr>
            <a:spLocks noGrp="1"/>
          </p:cNvSpPr>
          <p:nvPr>
            <p:ph type="sldNum" sz="quarter" idx="12"/>
          </p:nvPr>
        </p:nvSpPr>
        <p:spPr/>
        <p:txBody>
          <a:bodyPr/>
          <a:lstStyle/>
          <a:p>
            <a:r>
              <a:rPr lang="en-US" smtClean="0">
                <a:solidFill>
                  <a:srgbClr val="044F91"/>
                </a:solidFill>
              </a:rPr>
              <a:t>Page </a:t>
            </a:r>
            <a:fld id="{01E16EBA-0216-4FA1-BFEC-225E79399361}" type="slidenum">
              <a:rPr lang="en-US" smtClean="0">
                <a:solidFill>
                  <a:srgbClr val="044F91"/>
                </a:solidFill>
              </a:rPr>
              <a:pPr/>
              <a:t>9</a:t>
            </a:fld>
            <a:endParaRPr lang="en-US" dirty="0">
              <a:solidFill>
                <a:srgbClr val="044F91"/>
              </a:solidFill>
            </a:endParaRPr>
          </a:p>
        </p:txBody>
      </p:sp>
    </p:spTree>
    <p:extLst>
      <p:ext uri="{BB962C8B-B14F-4D97-AF65-F5344CB8AC3E}">
        <p14:creationId xmlns:p14="http://schemas.microsoft.com/office/powerpoint/2010/main" val="14970459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SFRL Presentation">
  <a:themeElements>
    <a:clrScheme name="Custom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smtClean="0"/>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3687</Words>
  <Application>Microsoft Macintosh PowerPoint</Application>
  <PresentationFormat>Custom</PresentationFormat>
  <Paragraphs>470</Paragraphs>
  <Slides>44</Slides>
  <Notes>23</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GAO Color Final with Flag</vt:lpstr>
      <vt:lpstr>NSFRL Presentation</vt:lpstr>
      <vt:lpstr>1_Office Theme</vt:lpstr>
      <vt:lpstr>Welcome to the Climate-Safe Infrastructure Webinar Series</vt:lpstr>
      <vt:lpstr>Hosts</vt:lpstr>
      <vt:lpstr>AB 2800 (Quirk): Purpose</vt:lpstr>
      <vt:lpstr>AB 2800 (Quirk): Scope of Assessment and Recommendations</vt:lpstr>
      <vt:lpstr>The Climate-Safe Infrastructure Webinar Series</vt:lpstr>
      <vt:lpstr>A Couple of Housekeeping Items</vt:lpstr>
      <vt:lpstr>PowerPoint Presentation</vt:lpstr>
      <vt:lpstr>Climate Change and Infrastructure</vt:lpstr>
      <vt:lpstr>About GAO</vt:lpstr>
      <vt:lpstr>GAO’s Natural Resources and Environment Team</vt:lpstr>
      <vt:lpstr>GAO’s High-Risk Series</vt:lpstr>
      <vt:lpstr>Climate Change Increases the Fiscal Exposure of the Federal Government in 5 areas</vt:lpstr>
      <vt:lpstr>Recent GAO Work on Climate Information</vt:lpstr>
      <vt:lpstr>Recent GAO Work on Climate Change and Infrastructure</vt:lpstr>
      <vt:lpstr>Recent GAO Work on Climate Change and Military Installations</vt:lpstr>
      <vt:lpstr>Climate Change and Infrastructure</vt:lpstr>
      <vt:lpstr>PowerPoint Presentation</vt:lpstr>
      <vt:lpstr>NIST Community Resilience Guides</vt:lpstr>
      <vt:lpstr>Community Resilience</vt:lpstr>
      <vt:lpstr>Challenges</vt:lpstr>
      <vt:lpstr>Goals of Resilience Planning</vt:lpstr>
      <vt:lpstr>Planning Guide Outline</vt:lpstr>
      <vt:lpstr>Planning Steps for Community Resilience</vt:lpstr>
      <vt:lpstr>Water Performance Goal Table</vt:lpstr>
      <vt:lpstr>Example Summary Resilience Matrix</vt:lpstr>
      <vt:lpstr>Economic Decision Guide (EDG)</vt:lpstr>
      <vt:lpstr>EDGe$ Tool: Highlights</vt:lpstr>
      <vt:lpstr>NIST Contact</vt:lpstr>
      <vt:lpstr>Standards for Climate Adaptation – through ISO and beyond</vt:lpstr>
      <vt:lpstr>Climate Adaptation and ISO</vt:lpstr>
      <vt:lpstr>SC7 Strategy Linkages</vt:lpstr>
      <vt:lpstr>Adaptation is very context-specific</vt:lpstr>
      <vt:lpstr> Adaptation Task Force (ATF) Objectives</vt:lpstr>
      <vt:lpstr>External Experts &amp; Stakeholders (ATF)</vt:lpstr>
      <vt:lpstr>What are the priority sectors for implementation guidance?</vt:lpstr>
      <vt:lpstr>Priorities for adaptation standards</vt:lpstr>
      <vt:lpstr>Planning  in SC7 Draft Strategic Plan</vt:lpstr>
      <vt:lpstr>Planning  in SC7 Draft Strategic Plan</vt:lpstr>
      <vt:lpstr>SC7 process timeline</vt:lpstr>
      <vt:lpstr>SC7 process timeline</vt:lpstr>
      <vt:lpstr>Expected Adaptation NWIPs</vt:lpstr>
      <vt:lpstr>Contact</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Climate-Safe Infrastructure Webinar Series</dc:title>
  <dc:creator>Susanne Moser</dc:creator>
  <cp:lastModifiedBy>Juliette Hart</cp:lastModifiedBy>
  <cp:revision>28</cp:revision>
  <dcterms:created xsi:type="dcterms:W3CDTF">2018-04-05T00:30:10Z</dcterms:created>
  <dcterms:modified xsi:type="dcterms:W3CDTF">2018-04-10T05:34:53Z</dcterms:modified>
</cp:coreProperties>
</file>