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3672" r:id="rId2"/>
  </p:sldMasterIdLst>
  <p:notesMasterIdLst>
    <p:notesMasterId r:id="rId7"/>
  </p:notesMasterIdLst>
  <p:sldIdLst>
    <p:sldId id="311" r:id="rId3"/>
    <p:sldId id="298" r:id="rId4"/>
    <p:sldId id="289" r:id="rId5"/>
    <p:sldId id="29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s, Laura@DWR" initials="PL" lastIdx="1" clrIdx="0"/>
  <p:cmAuthor id="1" name="Wilcox, Bruce@CNRA" initials="BW" lastIdx="21" clrIdx="1"/>
  <p:cmAuthor id="2" name="Maisonneuve, Vivien@DWR" initials="MV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809E5"/>
    <a:srgbClr val="75D8FF"/>
    <a:srgbClr val="4AB683"/>
    <a:srgbClr val="A6E658"/>
    <a:srgbClr val="92443E"/>
    <a:srgbClr val="984D38"/>
    <a:srgbClr val="A62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597" autoAdjust="0"/>
    <p:restoredTop sz="90874" autoAdjust="0"/>
  </p:normalViewPr>
  <p:slideViewPr>
    <p:cSldViewPr>
      <p:cViewPr>
        <p:scale>
          <a:sx n="84" d="100"/>
          <a:sy n="84" d="100"/>
        </p:scale>
        <p:origin x="-452" y="-52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570B-1BD6-4D91-A904-F933B108E01E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CED68-C9EB-477B-9FA6-8C5052FD30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3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E279-4977-4C7F-8623-3BC362E6E71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19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CED68-C9EB-477B-9FA6-8C5052FD300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706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Construction components:</a:t>
            </a:r>
          </a:p>
          <a:p>
            <a:pPr lvl="1"/>
            <a:r>
              <a:rPr lang="en-US" dirty="0" smtClean="0"/>
              <a:t>Pond areas cleared &amp; re-contoured</a:t>
            </a:r>
          </a:p>
          <a:p>
            <a:pPr lvl="1"/>
            <a:r>
              <a:rPr lang="en-US" dirty="0" smtClean="0"/>
              <a:t>Well water supply developed</a:t>
            </a:r>
          </a:p>
          <a:p>
            <a:pPr lvl="1"/>
            <a:r>
              <a:rPr lang="en-US" dirty="0" smtClean="0"/>
              <a:t>Pump &amp; piping installed</a:t>
            </a:r>
          </a:p>
          <a:p>
            <a:pPr lvl="1"/>
            <a:r>
              <a:rPr lang="en-US" dirty="0" smtClean="0"/>
              <a:t>Installed solar power supply for pump</a:t>
            </a:r>
          </a:p>
          <a:p>
            <a:r>
              <a:rPr lang="en-US" dirty="0" smtClean="0"/>
              <a:t>Considering proposal to expand project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CED68-C9EB-477B-9FA6-8C5052FD300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8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56694" y="2599202"/>
            <a:ext cx="8255506" cy="1314450"/>
          </a:xfrm>
        </p:spPr>
        <p:txBody>
          <a:bodyPr lIns="0" rIns="18288" anchor="b"/>
          <a:lstStyle>
            <a:lvl1pPr marL="0" marR="45720" indent="0" algn="ctr">
              <a:spcBef>
                <a:spcPts val="0"/>
              </a:spcBef>
              <a:spcAft>
                <a:spcPts val="1200"/>
              </a:spcAft>
              <a:buNone/>
              <a:defRPr baseline="0">
                <a:solidFill>
                  <a:schemeClr val="tx1"/>
                </a:solidFill>
                <a:latin typeface="Calibri" panose="020F0502020204030204" pitchFamily="34" charset="0"/>
                <a:ea typeface="Adobe Gothic Std B" pitchFamily="34" charset="-12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9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7483" y="1337022"/>
            <a:ext cx="6309035" cy="3106751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spcAft>
                <a:spcPts val="800"/>
              </a:spcAft>
              <a:defRPr b="1"/>
            </a:lvl1pPr>
            <a:lvl2pPr>
              <a:lnSpc>
                <a:spcPts val="26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ts val="26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ts val="26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ts val="26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300"/>
              </a:lnSpc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254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300"/>
              </a:lnSpc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7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d Black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37937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lIns="0" rIns="0" bIns="0" anchor="ctr">
            <a:noAutofit/>
          </a:bodyPr>
          <a:lstStyle>
            <a:lvl1pPr>
              <a:defRPr lang="en-US" sz="3000" baseline="0" dirty="0"/>
            </a:lvl1pPr>
          </a:lstStyle>
          <a:p>
            <a:pPr marL="0" lvl="0" defTabSz="91440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323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56694" y="2599202"/>
            <a:ext cx="8255506" cy="1314450"/>
          </a:xfrm>
        </p:spPr>
        <p:txBody>
          <a:bodyPr lIns="0" rIns="18288" anchor="b"/>
          <a:lstStyle>
            <a:lvl1pPr marL="0" marR="45720" indent="0" algn="ctr">
              <a:spcBef>
                <a:spcPts val="0"/>
              </a:spcBef>
              <a:spcAft>
                <a:spcPts val="1200"/>
              </a:spcAft>
              <a:buNone/>
              <a:defRPr baseline="0">
                <a:solidFill>
                  <a:schemeClr val="tx1"/>
                </a:solidFill>
                <a:latin typeface="Calibri" panose="020F0502020204030204" pitchFamily="34" charset="0"/>
                <a:ea typeface="Adobe Gothic Std B" pitchFamily="34" charset="-12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</a:p>
          <a:p>
            <a:r>
              <a:rPr kumimoji="0" lang="en-US" dirty="0" smtClean="0"/>
              <a:t>Date Day Year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41" y="2824746"/>
            <a:ext cx="1028701" cy="10287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89062"/>
            <a:ext cx="9144000" cy="120207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26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9394" y="1337022"/>
            <a:ext cx="6425212" cy="3106751"/>
          </a:xfrm>
        </p:spPr>
        <p:txBody>
          <a:bodyPr/>
          <a:lstStyle>
            <a:lvl1pPr>
              <a:lnSpc>
                <a:spcPts val="25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ts val="25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ts val="25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ts val="25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ts val="25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300"/>
              </a:lnSpc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6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300"/>
              </a:lnSpc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8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lack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37937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vert="horz" lIns="0" rIns="0" bIns="0" anchor="ctr">
            <a:noAutofit/>
          </a:bodyPr>
          <a:lstStyle>
            <a:lvl1pPr>
              <a:lnSpc>
                <a:spcPts val="3300"/>
              </a:lnSpc>
              <a:defRPr lang="en-US" sz="3000" baseline="0" dirty="0"/>
            </a:lvl1pPr>
          </a:lstStyle>
          <a:p>
            <a:pPr marL="0" lvl="0" defTabSz="91440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55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20011">
              <a:srgbClr val="3D90BE"/>
            </a:gs>
            <a:gs pos="1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64912"/>
            <a:ext cx="9144000" cy="12785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7937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371600" y="1397455"/>
            <a:ext cx="6400800" cy="310675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First level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20721" y="4725684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E7C72D5-3FE8-4F57-B05A-E36CD5F5FE88}" type="slidenum">
              <a:rPr lang="en-US" sz="1400" b="1" smtClean="0">
                <a:solidFill>
                  <a:schemeClr val="bg1"/>
                </a:solidFill>
              </a:rPr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236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lnSpc>
          <a:spcPts val="3300"/>
        </a:lnSpc>
        <a:spcBef>
          <a:spcPct val="0"/>
        </a:spcBef>
        <a:buNone/>
        <a:defRPr kumimoji="0" sz="3000" b="1" kern="1200" cap="all" baseline="0">
          <a:ln>
            <a:noFill/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Adobe Fan Heiti Std B" pitchFamily="34" charset="-128"/>
          <a:cs typeface="Calibri" panose="020F0502020204030204" pitchFamily="34" charset="0"/>
        </a:defRPr>
      </a:lvl1pPr>
    </p:titleStyle>
    <p:bodyStyle>
      <a:lvl1pPr marL="274320" indent="-274320" algn="l" rtl="0" eaLnBrk="1" latinLnBrk="0" hangingPunct="1">
        <a:lnSpc>
          <a:spcPts val="2500"/>
        </a:lnSpc>
        <a:spcBef>
          <a:spcPts val="0"/>
        </a:spcBef>
        <a:spcAft>
          <a:spcPts val="800"/>
        </a:spcAft>
        <a:buClr>
          <a:srgbClr val="FFC000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640080" indent="-246888" algn="l" rtl="0" eaLnBrk="1" latinLnBrk="0" hangingPunct="1">
        <a:lnSpc>
          <a:spcPts val="2500"/>
        </a:lnSpc>
        <a:spcBef>
          <a:spcPts val="0"/>
        </a:spcBef>
        <a:spcAft>
          <a:spcPts val="800"/>
        </a:spcAft>
        <a:buClr>
          <a:srgbClr val="FFC000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n-ea"/>
          <a:cs typeface="Arial" panose="020B0604020202020204" pitchFamily="34" charset="0"/>
        </a:defRPr>
      </a:lvl2pPr>
      <a:lvl3pPr marL="914400" indent="-246888" algn="l" rtl="0" eaLnBrk="1" latinLnBrk="0" hangingPunct="1">
        <a:lnSpc>
          <a:spcPts val="2500"/>
        </a:lnSpc>
        <a:spcBef>
          <a:spcPts val="0"/>
        </a:spcBef>
        <a:spcAft>
          <a:spcPts val="800"/>
        </a:spcAft>
        <a:buClr>
          <a:srgbClr val="FFC000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n-ea"/>
          <a:cs typeface="Arial" panose="020B0604020202020204" pitchFamily="34" charset="0"/>
        </a:defRPr>
      </a:lvl3pPr>
      <a:lvl4pPr marL="1188720" indent="-210312" algn="l" rtl="0" eaLnBrk="1" latinLnBrk="0" hangingPunct="1">
        <a:lnSpc>
          <a:spcPts val="2500"/>
        </a:lnSpc>
        <a:spcBef>
          <a:spcPts val="0"/>
        </a:spcBef>
        <a:spcAft>
          <a:spcPts val="800"/>
        </a:spcAft>
        <a:buClr>
          <a:srgbClr val="FFC000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n-ea"/>
          <a:cs typeface="Arial" panose="020B0604020202020204" pitchFamily="34" charset="0"/>
        </a:defRPr>
      </a:lvl4pPr>
      <a:lvl5pPr marL="1463040" indent="-210312" algn="l" rtl="0" eaLnBrk="1" latinLnBrk="0" hangingPunct="1">
        <a:lnSpc>
          <a:spcPts val="2500"/>
        </a:lnSpc>
        <a:spcBef>
          <a:spcPts val="0"/>
        </a:spcBef>
        <a:spcAft>
          <a:spcPts val="800"/>
        </a:spcAft>
        <a:buClr>
          <a:srgbClr val="FFC000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n-ea"/>
          <a:cs typeface="Arial" panose="020B060402020202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20011">
              <a:srgbClr val="3D90BE"/>
            </a:gs>
            <a:gs pos="1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7937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106821" y="1352550"/>
            <a:ext cx="6930358" cy="310675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First level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76200" y="477857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A84771B-0032-48AE-BC9B-A5FE95CE63D8}" type="slidenum">
              <a:rPr lang="en-US" sz="1400" b="1" smtClean="0"/>
              <a:t>‹#›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99307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lnSpc>
          <a:spcPts val="3300"/>
        </a:lnSpc>
        <a:spcBef>
          <a:spcPct val="0"/>
        </a:spcBef>
        <a:buNone/>
        <a:defRPr kumimoji="0" sz="3000" b="1" kern="1200" cap="all" baseline="0">
          <a:ln>
            <a:noFill/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Adobe Fan Heiti Std B" pitchFamily="34" charset="-128"/>
          <a:cs typeface="Calibri" panose="020F0502020204030204" pitchFamily="34" charset="0"/>
        </a:defRPr>
      </a:lvl1pPr>
    </p:titleStyle>
    <p:bodyStyle>
      <a:lvl1pPr marL="274320" indent="-274320" algn="l" rtl="0" eaLnBrk="1" latinLnBrk="0" hangingPunct="1">
        <a:lnSpc>
          <a:spcPts val="2500"/>
        </a:lnSpc>
        <a:spcBef>
          <a:spcPts val="0"/>
        </a:spcBef>
        <a:spcAft>
          <a:spcPts val="800"/>
        </a:spcAft>
        <a:buClr>
          <a:srgbClr val="FFC000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640080" indent="-246888" algn="l" rtl="0" eaLnBrk="1" latinLnBrk="0" hangingPunct="1">
        <a:lnSpc>
          <a:spcPts val="2500"/>
        </a:lnSpc>
        <a:spcBef>
          <a:spcPts val="0"/>
        </a:spcBef>
        <a:spcAft>
          <a:spcPts val="800"/>
        </a:spcAft>
        <a:buClr>
          <a:srgbClr val="FFC000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n-ea"/>
          <a:cs typeface="Arial" panose="020B0604020202020204" pitchFamily="34" charset="0"/>
        </a:defRPr>
      </a:lvl2pPr>
      <a:lvl3pPr marL="914400" indent="-246888" algn="l" rtl="0" eaLnBrk="1" latinLnBrk="0" hangingPunct="1">
        <a:lnSpc>
          <a:spcPts val="2500"/>
        </a:lnSpc>
        <a:spcBef>
          <a:spcPts val="0"/>
        </a:spcBef>
        <a:spcAft>
          <a:spcPts val="800"/>
        </a:spcAft>
        <a:buClr>
          <a:srgbClr val="FFC000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n-ea"/>
          <a:cs typeface="Arial" panose="020B0604020202020204" pitchFamily="34" charset="0"/>
        </a:defRPr>
      </a:lvl3pPr>
      <a:lvl4pPr marL="1188720" indent="-210312" algn="l" rtl="0" eaLnBrk="1" latinLnBrk="0" hangingPunct="1">
        <a:lnSpc>
          <a:spcPts val="2500"/>
        </a:lnSpc>
        <a:spcBef>
          <a:spcPts val="0"/>
        </a:spcBef>
        <a:spcAft>
          <a:spcPts val="800"/>
        </a:spcAft>
        <a:buClr>
          <a:srgbClr val="FFC000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n-ea"/>
          <a:cs typeface="Arial" panose="020B0604020202020204" pitchFamily="34" charset="0"/>
        </a:defRPr>
      </a:lvl4pPr>
      <a:lvl5pPr marL="1463040" indent="-210312" algn="l" rtl="0" eaLnBrk="1" latinLnBrk="0" hangingPunct="1">
        <a:lnSpc>
          <a:spcPts val="2500"/>
        </a:lnSpc>
        <a:spcBef>
          <a:spcPts val="0"/>
        </a:spcBef>
        <a:spcAft>
          <a:spcPts val="800"/>
        </a:spcAft>
        <a:buClr>
          <a:srgbClr val="FFC000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n-ea"/>
          <a:cs typeface="Arial" panose="020B060402020202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66950"/>
            <a:ext cx="9144000" cy="685800"/>
          </a:xfrm>
        </p:spPr>
        <p:txBody>
          <a:bodyPr/>
          <a:lstStyle/>
          <a:p>
            <a:r>
              <a:rPr lang="en-US" sz="2800" dirty="0" smtClean="0"/>
              <a:t>October 04, </a:t>
            </a:r>
            <a:r>
              <a:rPr lang="en-US" sz="2800" dirty="0"/>
              <a:t>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7750"/>
            <a:ext cx="9144000" cy="914400"/>
          </a:xfrm>
        </p:spPr>
        <p:txBody>
          <a:bodyPr anchor="b"/>
          <a:lstStyle/>
          <a:p>
            <a:pPr>
              <a:spcAft>
                <a:spcPts val="3600"/>
              </a:spcAft>
            </a:pPr>
            <a:r>
              <a:rPr lang="en-US" dirty="0"/>
              <a:t>Salton Sea Management Program</a:t>
            </a:r>
            <a:br>
              <a:rPr lang="en-US" dirty="0"/>
            </a:br>
            <a:r>
              <a:rPr lang="en-US" dirty="0"/>
              <a:t>Project </a:t>
            </a:r>
            <a:r>
              <a:rPr lang="en-US" dirty="0" smtClean="0"/>
              <a:t>Updates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99" y="3285482"/>
            <a:ext cx="1028701" cy="1028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01" y="3620561"/>
            <a:ext cx="2045598" cy="693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257550"/>
            <a:ext cx="801280" cy="1056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22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20011">
              <a:srgbClr val="3D90BE"/>
            </a:gs>
            <a:gs pos="1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Salton_Sea_Management_Program\Contracts\TetraTech Contract\Meetings\2017_18_5_TO3\NewRiver_EastandWes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" t="2299" r="1308" b="2307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5013"/>
            <a:ext cx="9144000" cy="737937"/>
          </a:xfrm>
        </p:spPr>
        <p:txBody>
          <a:bodyPr/>
          <a:lstStyle/>
          <a:p>
            <a:pPr algn="l"/>
            <a:r>
              <a:rPr lang="en-US" dirty="0" smtClean="0"/>
              <a:t> New River East &amp; West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752600" y="790572"/>
            <a:ext cx="5334000" cy="2695578"/>
            <a:chOff x="2133600" y="895350"/>
            <a:chExt cx="5334000" cy="2695578"/>
          </a:xfrm>
        </p:grpSpPr>
        <p:sp>
          <p:nvSpPr>
            <p:cNvPr id="4" name="Content Placeholder 1"/>
            <p:cNvSpPr txBox="1">
              <a:spLocks/>
            </p:cNvSpPr>
            <p:nvPr/>
          </p:nvSpPr>
          <p:spPr>
            <a:xfrm>
              <a:off x="2133600" y="895350"/>
              <a:ext cx="4038600" cy="2695578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274320" indent="-274320" algn="l" rtl="0" eaLnBrk="1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FFC000"/>
                </a:buClr>
                <a:buSzPct val="95000"/>
                <a:buFont typeface="Wingdings 2"/>
                <a:buChar char=""/>
                <a:defRPr kumimoji="0" sz="2600" b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640080" indent="-246888" algn="l" rtl="0" eaLnBrk="1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FFC000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-246888" algn="l" rtl="0" eaLnBrk="1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FFC000"/>
                </a:buClr>
                <a:buSzPct val="70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188720" indent="-210312" algn="l" rtl="0" eaLnBrk="1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FFC000"/>
                </a:buClr>
                <a:buSzPct val="6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463040" indent="-210312" algn="l" rtl="0" eaLnBrk="1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FFC000"/>
                </a:buClr>
                <a:buSzPct val="6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1737360" indent="-210312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u="sng" dirty="0" smtClean="0">
                  <a:solidFill>
                    <a:srgbClr val="FFC000"/>
                  </a:solidFill>
                </a:rPr>
                <a:t>East: SCH NRE</a:t>
              </a:r>
            </a:p>
            <a:p>
              <a:r>
                <a:rPr lang="en-US" sz="1800" dirty="0" smtClean="0"/>
                <a:t>100% Design package complete</a:t>
              </a:r>
            </a:p>
            <a:p>
              <a:r>
                <a:rPr lang="en-US" sz="1800" dirty="0" smtClean="0"/>
                <a:t>Easement access pending</a:t>
              </a:r>
            </a:p>
            <a:p>
              <a:r>
                <a:rPr lang="en-US" sz="1800" dirty="0"/>
                <a:t>Developing contract with IID to clear site </a:t>
              </a:r>
              <a:r>
                <a:rPr lang="en-US" sz="1800" dirty="0" smtClean="0"/>
                <a:t>before bird-nesting season</a:t>
              </a:r>
              <a:endParaRPr lang="en-US" sz="1800" dirty="0"/>
            </a:p>
            <a:p>
              <a:endParaRPr lang="en-US" sz="1800" dirty="0" smtClean="0"/>
            </a:p>
            <a:p>
              <a:pPr marL="0" indent="0">
                <a:buFont typeface="Wingdings 2"/>
                <a:buNone/>
              </a:pPr>
              <a:endParaRPr lang="en-US" sz="1800" dirty="0" smtClean="0"/>
            </a:p>
            <a:p>
              <a:endParaRPr lang="en-US" sz="1800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4648200" y="1123950"/>
              <a:ext cx="2819400" cy="1009651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438900" y="2647952"/>
            <a:ext cx="2552700" cy="2285998"/>
            <a:chOff x="6438900" y="2647952"/>
            <a:chExt cx="2552700" cy="2285998"/>
          </a:xfrm>
        </p:grpSpPr>
        <p:sp>
          <p:nvSpPr>
            <p:cNvPr id="5" name="Content Placeholder 1"/>
            <p:cNvSpPr txBox="1">
              <a:spLocks/>
            </p:cNvSpPr>
            <p:nvPr/>
          </p:nvSpPr>
          <p:spPr>
            <a:xfrm>
              <a:off x="6504354" y="3714750"/>
              <a:ext cx="2487246" cy="1219200"/>
            </a:xfrm>
            <a:prstGeom prst="rect">
              <a:avLst/>
            </a:prstGeom>
            <a:solidFill>
              <a:srgbClr val="000000">
                <a:alpha val="54118"/>
              </a:srgbClr>
            </a:solidFill>
          </p:spPr>
          <p:txBody>
            <a:bodyPr vert="horz">
              <a:normAutofit/>
            </a:bodyPr>
            <a:lstStyle>
              <a:lvl1pPr marL="274320" indent="-274320" algn="l" rtl="0" eaLnBrk="1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FFC000"/>
                </a:buClr>
                <a:buSzPct val="95000"/>
                <a:buFont typeface="Wingdings 2"/>
                <a:buChar char=""/>
                <a:defRPr kumimoji="0" sz="2600" b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640080" indent="-246888" algn="l" rtl="0" eaLnBrk="1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FFC000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-246888" algn="l" rtl="0" eaLnBrk="1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FFC000"/>
                </a:buClr>
                <a:buSzPct val="70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188720" indent="-210312" algn="l" rtl="0" eaLnBrk="1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FFC000"/>
                </a:buClr>
                <a:buSzPct val="6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463040" indent="-210312" algn="l" rtl="0" eaLnBrk="1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FFC000"/>
                </a:buClr>
                <a:buSzPct val="6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1737360" indent="-210312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u="sng" dirty="0" smtClean="0">
                  <a:solidFill>
                    <a:srgbClr val="FFC000"/>
                  </a:solidFill>
                </a:rPr>
                <a:t>West: SCH NRW</a:t>
              </a:r>
            </a:p>
            <a:p>
              <a:r>
                <a:rPr lang="en-US" sz="1800" dirty="0" smtClean="0"/>
                <a:t>Design-Build package </a:t>
              </a:r>
              <a:br>
                <a:rPr lang="en-US" sz="1800" dirty="0" smtClean="0"/>
              </a:br>
              <a:r>
                <a:rPr lang="en-US" sz="1800" dirty="0" smtClean="0"/>
                <a:t>being prepared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6438900" y="2647952"/>
              <a:ext cx="495300" cy="129539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8266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20011">
              <a:srgbClr val="3D90BE"/>
            </a:gs>
            <a:gs pos="1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Hill Bay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7265" r="5128" b="26068"/>
          <a:stretch/>
        </p:blipFill>
        <p:spPr>
          <a:xfrm>
            <a:off x="4724400" y="2495550"/>
            <a:ext cx="4191000" cy="2278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8" r="22873" b="18085"/>
          <a:stretch/>
        </p:blipFill>
        <p:spPr>
          <a:xfrm>
            <a:off x="6150708" y="368968"/>
            <a:ext cx="2768600" cy="188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1080349"/>
            <a:ext cx="4191000" cy="3395295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800"/>
              </a:spcAft>
              <a:buClr>
                <a:srgbClr val="FFC000"/>
              </a:buClr>
              <a:buSzPct val="95000"/>
              <a:buFont typeface="Wingdings 2"/>
              <a:buChar char=""/>
              <a:defRPr kumimoji="0" sz="2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640080" indent="-246888" algn="l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800"/>
              </a:spcAft>
              <a:buClr>
                <a:srgbClr val="FFC000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indent="-246888" algn="l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800"/>
              </a:spcAft>
              <a:buClr>
                <a:srgbClr val="FFC000"/>
              </a:buClr>
              <a:buSzPct val="70000"/>
              <a:buFont typeface="Wingdings 2"/>
              <a:buChar char=""/>
              <a:defRPr kumimoji="0"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188720" indent="-210312" algn="l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800"/>
              </a:spcAft>
              <a:buClr>
                <a:srgbClr val="FFC000"/>
              </a:buClr>
              <a:buSzPct val="65000"/>
              <a:buFont typeface="Wingdings 2"/>
              <a:buChar char=""/>
              <a:defRPr kumimoji="0"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463040" indent="-210312" algn="l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800"/>
              </a:spcAft>
              <a:buClr>
                <a:srgbClr val="FFC000"/>
              </a:buClr>
              <a:buSzPct val="65000"/>
              <a:buFont typeface="Wingdings 2"/>
              <a:buChar char=""/>
              <a:defRPr kumimoji="0"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420 </a:t>
            </a:r>
            <a:r>
              <a:rPr lang="en-US" dirty="0"/>
              <a:t>acres brackish habitat</a:t>
            </a:r>
          </a:p>
          <a:p>
            <a:r>
              <a:rPr lang="en-US" dirty="0"/>
              <a:t>Construction started in 2016</a:t>
            </a:r>
          </a:p>
          <a:p>
            <a:r>
              <a:rPr lang="en-US" dirty="0" smtClean="0"/>
              <a:t>Berm 1 under construction</a:t>
            </a:r>
          </a:p>
          <a:p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earth work to </a:t>
            </a:r>
            <a:r>
              <a:rPr lang="en-US" dirty="0" smtClean="0"/>
              <a:t>be roughed-in by </a:t>
            </a:r>
            <a:r>
              <a:rPr lang="en-US" dirty="0"/>
              <a:t>end of </a:t>
            </a:r>
            <a:r>
              <a:rPr lang="en-US" dirty="0" smtClean="0"/>
              <a:t>2017</a:t>
            </a:r>
          </a:p>
          <a:p>
            <a:r>
              <a:rPr lang="en-US" dirty="0" smtClean="0">
                <a:effectLst/>
              </a:rPr>
              <a:t>Complications</a:t>
            </a:r>
          </a:p>
          <a:p>
            <a:pPr lvl="1"/>
            <a:r>
              <a:rPr lang="en-US" dirty="0" smtClean="0">
                <a:effectLst/>
              </a:rPr>
              <a:t>Not easy to build on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Salton Sea sediments</a:t>
            </a:r>
            <a:endParaRPr lang="en-US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7950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80349"/>
            <a:ext cx="3829049" cy="3395295"/>
          </a:xfrm>
        </p:spPr>
        <p:txBody>
          <a:bodyPr>
            <a:noAutofit/>
          </a:bodyPr>
          <a:lstStyle/>
          <a:p>
            <a:r>
              <a:rPr lang="en-US" sz="2400" dirty="0" smtClean="0"/>
              <a:t>47 </a:t>
            </a:r>
            <a:r>
              <a:rPr lang="en-US" sz="2400" dirty="0"/>
              <a:t>acres near Whitewater </a:t>
            </a:r>
            <a:r>
              <a:rPr lang="en-US" sz="2400" dirty="0" smtClean="0"/>
              <a:t>River</a:t>
            </a:r>
          </a:p>
          <a:p>
            <a:r>
              <a:rPr lang="en-US" sz="2400" dirty="0" smtClean="0"/>
              <a:t>Solar energy array installed to power pumps</a:t>
            </a:r>
          </a:p>
          <a:p>
            <a:r>
              <a:rPr lang="en-US" sz="2400" dirty="0" smtClean="0"/>
              <a:t>Final inspection scheduled for Friday, October 6</a:t>
            </a:r>
          </a:p>
          <a:p>
            <a:r>
              <a:rPr lang="en-US" sz="2400" dirty="0" smtClean="0"/>
              <a:t>Ready to turn on pumps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Torres Martinez Wetland Project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1"/>
          <a:stretch/>
        </p:blipFill>
        <p:spPr>
          <a:xfrm>
            <a:off x="4572000" y="2266950"/>
            <a:ext cx="3776785" cy="2353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2477" t="12107"/>
          <a:stretch/>
        </p:blipFill>
        <p:spPr>
          <a:xfrm>
            <a:off x="6460392" y="819150"/>
            <a:ext cx="2229214" cy="1655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626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SMP PP Template v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lton Sea Pla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3569</TotalTime>
  <Words>132</Words>
  <Application>Microsoft Office PowerPoint</Application>
  <PresentationFormat>On-screen Show (16:9)</PresentationFormat>
  <Paragraphs>31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SSMP PP Template v2</vt:lpstr>
      <vt:lpstr>Salton Sea Plain</vt:lpstr>
      <vt:lpstr>Salton Sea Management Program Project Updates</vt:lpstr>
      <vt:lpstr> New River East &amp; West</vt:lpstr>
      <vt:lpstr>Red Hill Bay</vt:lpstr>
      <vt:lpstr>Torres Martinez Wetland Project</vt:lpstr>
    </vt:vector>
  </TitlesOfParts>
  <Company>California Natural Resources Agency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Wilcox, Bruce@CNRA</dc:creator>
  <cp:lastModifiedBy>Maisonneuve, Vivien@DWR</cp:lastModifiedBy>
  <cp:revision>266</cp:revision>
  <dcterms:created xsi:type="dcterms:W3CDTF">2016-11-12T21:19:05Z</dcterms:created>
  <dcterms:modified xsi:type="dcterms:W3CDTF">2017-10-02T22:42:28Z</dcterms:modified>
</cp:coreProperties>
</file>